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57" r:id="rId6"/>
    <p:sldId id="263" r:id="rId7"/>
    <p:sldId id="264" r:id="rId8"/>
    <p:sldId id="259" r:id="rId9"/>
    <p:sldId id="265" r:id="rId10"/>
    <p:sldId id="266" r:id="rId11"/>
    <p:sldId id="267" r:id="rId12"/>
    <p:sldId id="269" r:id="rId13"/>
    <p:sldId id="270" r:id="rId14"/>
    <p:sldId id="268" r:id="rId15"/>
    <p:sldId id="280" r:id="rId16"/>
    <p:sldId id="271" r:id="rId17"/>
    <p:sldId id="274" r:id="rId18"/>
    <p:sldId id="275" r:id="rId19"/>
    <p:sldId id="272" r:id="rId20"/>
    <p:sldId id="277" r:id="rId21"/>
    <p:sldId id="273" r:id="rId22"/>
    <p:sldId id="276" r:id="rId23"/>
    <p:sldId id="278" r:id="rId24"/>
    <p:sldId id="279" r:id="rId25"/>
    <p:sldId id="281" r:id="rId26"/>
    <p:sldId id="282" r:id="rId27"/>
    <p:sldId id="283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e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29.01.16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TRAUMEPASIENTEN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SKADE PÅ TO ELLER FLERE ORGANSYSTEMER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UTSATT FOR HØYENERGI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DEFORMERT BILKUPE (DØRER SITTER FAST)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PERSON KASTET UT AV BIL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PERSON DREPT I SAMME KJØRETØY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FASTKLEMT PERSON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FALL OVER 5 METER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FART OVER 50 KM/T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FOTGJENGER KASTET OPP PÅ BIL ELLER I </a:t>
            </a:r>
            <a:r>
              <a:rPr lang="nb-NO" dirty="0" smtClean="0">
                <a:latin typeface="Comic Sans MS"/>
                <a:cs typeface="Comic Sans MS"/>
              </a:rPr>
              <a:t>LUFTA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BARN PÅKJØRT &gt;30 KM/T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2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A-AIRWAYS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363653"/>
            <a:ext cx="7770813" cy="518304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SNAKK TIL PASIENTEN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TA KJEVEGREP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SJEKK ETTER FREMMEDLEGEMER I MUNN/SVELG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BRUK EVT SUG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OBSERVER SMERTERESPONS (KJEVEGREP ER VONDT!)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SE PÅ/KJENN </a:t>
            </a:r>
            <a:r>
              <a:rPr lang="nb-NO" dirty="0" smtClean="0">
                <a:latin typeface="Comic Sans MS"/>
                <a:cs typeface="Comic Sans MS"/>
              </a:rPr>
              <a:t>PÅ HUDEN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VIDERE UNDERSØKELSE KUN NÅR LUFTVEIENE ER FRIE OG PASIENTEN VENTILERT!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STABILISER NAKKEN (NAKKEKRAGE)</a:t>
            </a:r>
          </a:p>
          <a:p>
            <a:pPr>
              <a:buFont typeface="Arial"/>
              <a:buChar char="•"/>
            </a:pPr>
            <a:endParaRPr lang="nb-NO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53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B-BREATHING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869141"/>
            <a:ext cx="8055944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SE/HØR/FØL ETTER RESPIRASJON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VURDER RESPIRASJONSFREKVENS (NORMAL 12-20)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RF&gt;30 ELLER &lt;10: ASSISTER VENTILASJON!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SIDEFORSKJELL (PNEUMOTHORAX/THORAXSKADE)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INNDRAGNINGER (UFRI LUFTVEI)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SURKLING/PIPING?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OKSYGEN TIL ALLE!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24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C-CIRCULATION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nb-NO" dirty="0">
                <a:latin typeface="Comic Sans MS"/>
                <a:cs typeface="Comic Sans MS"/>
              </a:rPr>
              <a:t>SYNLIGE </a:t>
            </a:r>
            <a:r>
              <a:rPr lang="nb-NO" dirty="0" smtClean="0">
                <a:latin typeface="Comic Sans MS"/>
                <a:cs typeface="Comic Sans MS"/>
              </a:rPr>
              <a:t>BLØDNINGER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HUD (KALD/KLAM/BLEK=SIRKULASJONSSVIKT)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RESPIRASJON (HURTIG=SIRKULASJONSSVIKT)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ANGST/URO (OFTE BEGYNNENDE SIRK-SVIKT)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PULS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RADIALIS+: SBT&gt;80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FEMORALIS+: SBT&gt;70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CAROTIS+: SBT&gt;60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48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D-DISABILITY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GLASCOW COMA SCALE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AVPU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ALERT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VOICE-RESPONSIVE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PAIN-RESPONSIVE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UNRESPONSIVE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GJENTAS HVERT 5.-10. MINUTT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GCS&lt;8 HAR PR DEF UBESKYTTET LUFTVEI OG SKAL HA ASSISTERT VENTILASJON!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181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GLASCOW COMA SCALE</a:t>
            </a:r>
            <a:endParaRPr lang="nb-NO" dirty="0">
              <a:latin typeface="Comic Sans MS"/>
              <a:cs typeface="Comic Sans MS"/>
            </a:endParaRPr>
          </a:p>
        </p:txBody>
      </p:sp>
      <p:pic>
        <p:nvPicPr>
          <p:cNvPr id="6" name="Plassholder for innhold 5" descr="GC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 b="13473"/>
          <a:stretch/>
        </p:blipFill>
        <p:spPr>
          <a:xfrm>
            <a:off x="685800" y="2145243"/>
            <a:ext cx="7770813" cy="3980919"/>
          </a:xfrm>
        </p:spPr>
      </p:pic>
    </p:spTree>
    <p:extLst>
      <p:ext uri="{BB962C8B-B14F-4D97-AF65-F5344CB8AC3E}">
        <p14:creationId xmlns:p14="http://schemas.microsoft.com/office/powerpoint/2010/main" val="32867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latin typeface="Comic Sans MS"/>
                <a:cs typeface="Comic Sans MS"/>
              </a:rPr>
              <a:t>E-EXPOSURE/ENVIRONMENT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RASK AVDEKNING FOR Å SE ETTER SKJULTE SKADER, OBS BLØDNINGER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PASIENTEN SKJERMES FRA OMGIVELSENE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UNNGÅ HYPOTERMI, PASIENTEN PAKKES INN OG TAS INN I AMBULANSEN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810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THORAX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PNEUMOTHORAX (ÅPEN EL LUKKET)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HEMATOTHORAX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LUNGEKONTUSJON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MULTIPLE COSTAFRACTURER (FLAIL CHEST)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DIAFRAGMARUPTUR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HJERTE-/AORTARUPTUR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668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TRYKKPNEUMOTHORAX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CYANOSE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DYSPNOE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TACHYCARDI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HYPOTENSJON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HALSVENESTUVNING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ASSYMETRISK RESPIRASJONSLYD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HYPERSONOR PERKUSJON PÅ AFFISERT SIDE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9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omic Sans MS"/>
                <a:cs typeface="Comic Sans MS"/>
              </a:rPr>
              <a:t>TRYKKPNEUMOTHORAX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8924" y="1869141"/>
            <a:ext cx="8569128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BEHANDLING: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GROV VENFLON I 2. INTERCOSTALROM PÅ AFFISERT  SIDE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STIKK LATERALT FOR MEDIO-CLAVICULÆRLINJEN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STIKK RETT I OVERKANT AV 3.COSTA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STIKK VENFLONEN HELT INN OG FJERN MANDRENGEN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SUKSESS: VESELYD OG RASK KLINISK BEDRING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OBS! VENFLONEN GÅR OFTE TETT, STIKK PÅ NYTT LATERALT FOR FORRIGE PUNKSJON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ULTIMAT BEHANDLING: THORAXDREN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26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ABDOMEN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SE PÅ SMERTEREAKSJON VED PALPASJON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OBS TRAUMEMEKANISME!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MUSKULÆR DEFENS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OPPFYLNING UNDER </a:t>
            </a:r>
            <a:r>
              <a:rPr lang="nb-NO" dirty="0" smtClean="0">
                <a:latin typeface="Comic Sans MS"/>
                <a:cs typeface="Comic Sans MS"/>
              </a:rPr>
              <a:t>COSTALBUENE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UTSPILT ABDOMEN USIKKERT TEGN, KOMMER FØRST ETTER FLERE LITERS BLODTAP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03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HØYENERGI</a:t>
            </a:r>
            <a:endParaRPr lang="nb-NO" dirty="0">
              <a:latin typeface="Comic Sans MS"/>
              <a:cs typeface="Comic Sans MS"/>
            </a:endParaRPr>
          </a:p>
        </p:txBody>
      </p:sp>
      <p:pic>
        <p:nvPicPr>
          <p:cNvPr id="4" name="Plassholder for innhold 3" descr="1351528595000_3219049454_4571754978x1200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" b="8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3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CEREBRUM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2218" y="1351324"/>
            <a:ext cx="8376515" cy="530633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HOVEDMÅL PREHOSPITAL HODESKADEBEHANDLING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UNNGÅ HYPOKSI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UNNGÅ HYPOTENSJON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ALLE SKAL HA OKSYGEN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NORMOVENTILASJON (IKKE HYPERVENTILER!)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OKSYGENMETNING &gt;90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KAPNOGRAF: ETCO2 4,5-5,5 KPA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VÆSKEBEHANDLING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ISOTONE VÆSKER TIL ALLE HODESKADER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HYPERTON NACL VED TEGN TIL HYPOTENSJON</a:t>
            </a:r>
          </a:p>
          <a:p>
            <a:pPr marL="349250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VED TEGN TIL HERNIERING (FALLENDE GCS/DILATERTE PUPILLER) SKAL PASIENTEN </a:t>
            </a:r>
            <a:r>
              <a:rPr lang="nb-NO" dirty="0" smtClean="0">
                <a:solidFill>
                  <a:srgbClr val="FF0000"/>
                </a:solidFill>
                <a:latin typeface="Comic Sans MS"/>
                <a:cs typeface="Comic Sans MS"/>
              </a:rPr>
              <a:t>HYPERVENTILERES</a:t>
            </a:r>
            <a:r>
              <a:rPr lang="nb-NO" dirty="0" smtClean="0">
                <a:latin typeface="Comic Sans MS"/>
                <a:cs typeface="Comic Sans MS"/>
              </a:rPr>
              <a:t> (RF 20, ETCO2&lt;4,5KPA)</a:t>
            </a:r>
            <a:endParaRPr lang="nb-NO" dirty="0">
              <a:latin typeface="Comic Sans MS"/>
              <a:cs typeface="Comic Sans MS"/>
            </a:endParaRPr>
          </a:p>
          <a:p>
            <a:pPr marL="349250" lvl="1" indent="0">
              <a:buNone/>
            </a:pPr>
            <a:endParaRPr lang="nb-NO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42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EKSTREMITETER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FEMURFRACTURER KAN BLØ 2 LITER LUKKET!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HUMERUSFRACTURER KAN BLØ MYE OG INDIKERE STORT TRAUME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FEILSTILLINGER GROVREPONERES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USTABILT BEKKEN MÅ STABILISERES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SAMSLING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LAKEN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54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BEKKEN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IKKE TEST BEKKENSTABILITET, KAN FORVERRE!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SE ETTER FEILSTILLINGER ELLER YTRE SKADER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BEKKENSMERTE VED PALPASJON SAMT PÅVIRKET SIRKULASJON: STABILISER BEKKENET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SAMSLING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LAKEN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PLASSERES OVER TROCHANTER MAJOR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KLARGJØR EVT FØR FORFLYTNING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956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VÆSKEBEHANDLING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302007"/>
            <a:ext cx="7770813" cy="5059751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OFTE DILEMMA HOS MULTITRAUMER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TILSTREB TO GROVE TILGANGER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INTRAOSSØS TILGANG I TIBIA VED BEHOV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ALT SOM KAN GIS IV KAN GIS IO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BRUK TRYKKMANSJETT 300 MM HG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IKKE I KNOKLER MED FRACTURMISTANKE!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IKKE OVERDRIV VÆSKEMENGDE!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STYRES ETTER BEVISSTHET ELLER RADIALISPULS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GI VÆSKESTØT PÅ 200-500ML VED BEHOV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BRUK RINGER ACETAT ELLER NACL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GI VARME VÆSKER!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VED STORE, KONTROLLERTE BLØDNINGER, BRUK VOLUVEN</a:t>
            </a:r>
          </a:p>
          <a:p>
            <a:pPr>
              <a:buFont typeface="Arial"/>
              <a:buChar char="•"/>
            </a:pPr>
            <a:endParaRPr lang="nb-NO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nb-NO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817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HYPOTERMI/SMERTE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BRUK BOBLEPLAST OG TEPPER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VARME IV-VÆSKER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SMERTELINDRING MED OPIATER (MORFIN/KETALAR/FENTANYL)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OBS HYPOTENSJON OG HYPOVENTILASJON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VÆR FORBEREDT PÅ VÆSKESTØT OG ASSISTERT VENTILASJON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KETALAR OG FENTANYL KAN GIS INTRANASALT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GROVREPONERING OG STABILISERING AV BRUDD OG LUKSASJONER ER GOD SMERTEBEHANDLING</a:t>
            </a:r>
          </a:p>
          <a:p>
            <a:pPr lvl="1">
              <a:buFont typeface="Arial"/>
              <a:buChar char="•"/>
            </a:pPr>
            <a:endParaRPr lang="nb-NO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endParaRPr lang="nb-NO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13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LIVLØS PASIENT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0572" y="1869141"/>
            <a:ext cx="8630777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LIVLØS OG PULSLØS PASIENT SKYLDES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UFRI LUFTVEI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TRYKKPNEUMOTHORAX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UTBLØDD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HODESKADE UFORENLIG MED LIV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HVIS INGEN SYNLIGE SKADER KAN FORKLARE: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FRI LUFTVEI MED VENTILERING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PUNKTER BEGGE SIDER AV THORAX MED GROV VENFLON 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UTBLØDD PASIENT MED ASYSTOLE PÅ SCOP=DØD </a:t>
            </a:r>
          </a:p>
          <a:p>
            <a:pPr lvl="1">
              <a:buFont typeface="Arial"/>
              <a:buChar char="•"/>
            </a:pP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364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OPPSUMMERING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VÆR FORBEREDT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IKKE SLØS MED TIDEN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GOD TRAUMEUNDERSØKELSE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TILBAKEMELDING TIL AMK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ALLE MULTITRAUMER SKAL HA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OKSYGEN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NAKKEKRAGE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IV TILGANG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IKKE FORSINK TRANSPORTEN MED TILTAK!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08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14612"/>
          </a:xfrm>
        </p:spPr>
        <p:txBody>
          <a:bodyPr>
            <a:normAutofit/>
          </a:bodyPr>
          <a:lstStyle/>
          <a:p>
            <a:r>
              <a:rPr lang="nb-NO" sz="3600" dirty="0" smtClean="0">
                <a:latin typeface="Comic Sans MS"/>
                <a:cs typeface="Comic Sans MS"/>
              </a:rPr>
              <a:t>BEHANDLING FØR TRANSPORT</a:t>
            </a:r>
            <a:endParaRPr lang="nb-NO" sz="3600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306873"/>
            <a:ext cx="7770813" cy="481929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FRI LUFTVEI MED OKSYGEN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ASSISTERT VENTILASJON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NAKKEKRAGE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TRAUME-SIDELEIE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THORAXPUNKSJON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FOREBYGG HYPOTERMI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GROVREPONERING AV FRACTURER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STANSE STORE YTRE BLØDNINGER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BEKKENKOMPRESJON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EVT SMERTELINDRING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33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MELDING TIL AMK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pPr>
              <a:buFont typeface="Arial"/>
              <a:buChar char="•"/>
            </a:pPr>
            <a:r>
              <a:rPr lang="nb-NO" dirty="0" smtClean="0">
                <a:effectLst/>
                <a:latin typeface="Comic Sans MS"/>
                <a:cs typeface="Comic Sans MS"/>
              </a:rPr>
              <a:t>PASIENTENS KJØNN OG </a:t>
            </a:r>
            <a:r>
              <a:rPr lang="nb-NO" dirty="0" smtClean="0">
                <a:effectLst/>
                <a:latin typeface="Comic Sans MS"/>
                <a:cs typeface="Comic Sans MS"/>
              </a:rPr>
              <a:t>ALDER</a:t>
            </a:r>
          </a:p>
          <a:p>
            <a:pPr>
              <a:buFont typeface="Arial"/>
              <a:buChar char="•"/>
            </a:pPr>
            <a:r>
              <a:rPr lang="nb-NO" dirty="0" smtClean="0">
                <a:effectLst/>
                <a:latin typeface="Comic Sans MS"/>
                <a:cs typeface="Comic Sans MS"/>
              </a:rPr>
              <a:t>KORT HENDELSESBESKRIVELSE</a:t>
            </a:r>
            <a:endParaRPr lang="nb-NO" dirty="0" smtClean="0">
              <a:effectLst/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nb-NO" dirty="0" smtClean="0">
                <a:effectLst/>
                <a:latin typeface="Comic Sans MS"/>
                <a:cs typeface="Comic Sans MS"/>
              </a:rPr>
              <a:t>BEVISSTHETSNIVÅ, EVT GCS ELLER AVPU</a:t>
            </a:r>
          </a:p>
          <a:p>
            <a:pPr>
              <a:buFont typeface="Arial"/>
              <a:buChar char="•"/>
            </a:pPr>
            <a:r>
              <a:rPr lang="nb-NO" dirty="0" smtClean="0">
                <a:effectLst/>
                <a:latin typeface="Comic Sans MS"/>
                <a:cs typeface="Comic Sans MS"/>
              </a:rPr>
              <a:t>RESPIRASJON (STABIL/USTABIL OG FREKVENS)</a:t>
            </a:r>
          </a:p>
          <a:p>
            <a:pPr>
              <a:buFont typeface="Arial"/>
              <a:buChar char="•"/>
            </a:pPr>
            <a:r>
              <a:rPr lang="nb-NO" dirty="0" smtClean="0">
                <a:effectLst/>
                <a:latin typeface="Comic Sans MS"/>
                <a:cs typeface="Comic Sans MS"/>
              </a:rPr>
              <a:t>SIRKULASJON (STABIL/USTABIL, PULSFREKVENS)</a:t>
            </a:r>
          </a:p>
          <a:p>
            <a:pPr>
              <a:buFont typeface="Arial"/>
              <a:buChar char="•"/>
            </a:pPr>
            <a:r>
              <a:rPr lang="nb-NO" dirty="0" smtClean="0">
                <a:effectLst/>
                <a:latin typeface="Comic Sans MS"/>
                <a:cs typeface="Comic Sans MS"/>
              </a:rPr>
              <a:t>SYNLIGE/MISTENKTE SKADER</a:t>
            </a:r>
          </a:p>
          <a:p>
            <a:pPr>
              <a:buFont typeface="Arial"/>
              <a:buChar char="•"/>
            </a:pPr>
            <a:r>
              <a:rPr lang="nb-NO" dirty="0" smtClean="0"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BE OM TRAUMEMOTTAK!</a:t>
            </a:r>
          </a:p>
          <a:p>
            <a:pPr>
              <a:buFont typeface="Arial"/>
              <a:buChar char="•"/>
            </a:pPr>
            <a:endParaRPr lang="nb-NO" dirty="0">
              <a:effectLst/>
              <a:latin typeface="Comic Sans MS"/>
              <a:cs typeface="Comic Sans MS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5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HØYENERGI?</a:t>
            </a:r>
            <a:endParaRPr lang="nb-NO" dirty="0">
              <a:latin typeface="Comic Sans MS"/>
              <a:cs typeface="Comic Sans MS"/>
            </a:endParaRPr>
          </a:p>
        </p:txBody>
      </p:sp>
      <p:pic>
        <p:nvPicPr>
          <p:cNvPr id="4" name="Plassholder for innhold 3" descr="IMG_118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b="13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52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TRAUMEBEHANDLING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HOVEDMÅL: HINDRE ”OKSYGENGJELD”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DELMÅL: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VEDLIKEHOLDE ARTERIELT OKSYGEN-NIVÅ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VEDLIKEHOLDE HJERTETS MINUTTVOLUM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MINSKE </a:t>
            </a:r>
            <a:r>
              <a:rPr lang="nb-NO" dirty="0" smtClean="0">
                <a:latin typeface="Comic Sans MS"/>
                <a:cs typeface="Comic Sans MS"/>
              </a:rPr>
              <a:t>TAP AV HEMOGLOBIN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OPTIMALISERE LOKAL VEVSFLOW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HOLDE OKSYGENFORBRUKET NEDE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60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TRAUMEBEHANDLING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FORMÅL:</a:t>
            </a:r>
          </a:p>
          <a:p>
            <a:pPr marL="0" indent="0">
              <a:buNone/>
            </a:pPr>
            <a:endParaRPr lang="nb-NO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nb-NO" b="1" u="sng" dirty="0" smtClean="0">
                <a:latin typeface="Comic Sans MS"/>
                <a:cs typeface="Comic Sans MS"/>
              </a:rPr>
              <a:t>UNDERSØKELSEN:</a:t>
            </a:r>
            <a:r>
              <a:rPr lang="nb-NO" dirty="0" smtClean="0">
                <a:latin typeface="Comic Sans MS"/>
                <a:cs typeface="Comic Sans MS"/>
              </a:rPr>
              <a:t> IDENTIFISERE KRITISK SKADDE PASIENTER</a:t>
            </a:r>
          </a:p>
          <a:p>
            <a:pPr marL="349250" lvl="1" indent="0">
              <a:buNone/>
            </a:pPr>
            <a:endParaRPr lang="nb-NO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nb-NO" b="1" u="sng" dirty="0" smtClean="0">
                <a:latin typeface="Comic Sans MS"/>
                <a:cs typeface="Comic Sans MS"/>
              </a:rPr>
              <a:t>BEHANDLINGEN</a:t>
            </a:r>
            <a:r>
              <a:rPr lang="nb-NO" b="1" u="sng" dirty="0">
                <a:latin typeface="Comic Sans MS"/>
                <a:cs typeface="Comic Sans MS"/>
              </a:rPr>
              <a:t>:</a:t>
            </a:r>
            <a:r>
              <a:rPr lang="nb-NO" b="1" dirty="0" smtClean="0">
                <a:latin typeface="Comic Sans MS"/>
                <a:cs typeface="Comic Sans MS"/>
              </a:rPr>
              <a:t> </a:t>
            </a:r>
            <a:r>
              <a:rPr lang="nb-NO" dirty="0" smtClean="0">
                <a:latin typeface="Comic Sans MS"/>
                <a:cs typeface="Comic Sans MS"/>
              </a:rPr>
              <a:t>UTFØRE LIVREDDENDE FØRSTEHJELP</a:t>
            </a:r>
          </a:p>
          <a:p>
            <a:pPr marL="349250" lvl="1" indent="0">
              <a:buNone/>
            </a:pPr>
            <a:endParaRPr lang="nb-NO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nb-NO" b="1" u="sng" dirty="0" smtClean="0">
                <a:latin typeface="Comic Sans MS"/>
                <a:cs typeface="Comic Sans MS"/>
              </a:rPr>
              <a:t>TRANSPORTEN</a:t>
            </a:r>
            <a:r>
              <a:rPr lang="nb-NO" b="1" u="sng" dirty="0" smtClean="0">
                <a:latin typeface="Comic Sans MS"/>
                <a:cs typeface="Comic Sans MS"/>
              </a:rPr>
              <a:t>: </a:t>
            </a:r>
            <a:r>
              <a:rPr lang="nb-NO" dirty="0" smtClean="0">
                <a:latin typeface="Comic Sans MS"/>
                <a:cs typeface="Comic Sans MS"/>
              </a:rPr>
              <a:t>FÅ </a:t>
            </a:r>
            <a:r>
              <a:rPr lang="nb-NO" dirty="0" smtClean="0">
                <a:latin typeface="Comic Sans MS"/>
                <a:cs typeface="Comic Sans MS"/>
              </a:rPr>
              <a:t>PASIENTEN RASKT TIL RIKTIG SYKEHUS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891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FORBEREDELSER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VURDER SKADEMEKANIKK UT FRA OPPLYSNINGER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TENK REKKEFØLGE PÅ TILTAK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REKAPITULER ABCDE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TENK PÅ MULIGE RESSURSBEHOV (NLA, DYKKERE)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HVIS FLERE: TENK HØYT OG FORDEL OPPGAVER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VÆR PÅ NØDNETT, GÅ I ANGITT TALEGRUPPE</a:t>
            </a:r>
          </a:p>
          <a:p>
            <a:pPr>
              <a:buFont typeface="Arial"/>
              <a:buChar char="•"/>
            </a:pP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18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PÅ SKADESTEDET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>
              <a:effectLst/>
            </a:endParaRP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TENK EGEN SIKKERHET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PARKER SLIK AT DU IKKE STENGER ADKOMST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TA LEDELSEN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GI KLARE BESKJEDER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75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omic Sans MS"/>
                <a:cs typeface="Comic Sans MS"/>
              </a:rPr>
              <a:t>PÅ SKADESTEDET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UNDER APPROACH (GÅ, IKKE LØP!):</a:t>
            </a:r>
          </a:p>
          <a:p>
            <a:pPr marL="0" indent="0">
              <a:buNone/>
            </a:pPr>
            <a:endParaRPr lang="nb-NO" dirty="0" smtClean="0">
              <a:latin typeface="Comic Sans MS"/>
              <a:cs typeface="Comic Sans MS"/>
            </a:endParaRP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ER PASIENTEN VÅKEN? SPØR ETTER SMERTEFOKUS!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SVARER PÅ TILTALE? I SÅ FALL FRIE LUFTVEIER!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LIVLØS?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HUDFARGE?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SYNLIGE SKADER?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FEILSTILLINGER?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PUSTEBEVEGELSER?</a:t>
            </a:r>
          </a:p>
          <a:p>
            <a:pPr lvl="1"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ANDRE BEVEGELSER?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01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latin typeface="Comic Sans MS"/>
                <a:cs typeface="Comic Sans MS"/>
              </a:rPr>
              <a:t>TRAUMEUNDERSØKELSEN</a:t>
            </a:r>
            <a:endParaRPr lang="nb-NO" dirty="0">
              <a:latin typeface="Comic Sans MS"/>
              <a:cs typeface="Comic Sans M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BØR IKKE TA MER ENN TO MINUTTER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SVÆRT VIKTIG FOR VIDERE PRIORITERING BÅDE AV SKADESTEDSBEHANDLING OG VIDERE FORLØP PÅ SYKEHUSET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BRUK BESTEMTE HÅNDGREP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VÆR SYSTEMATISK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TREN PÅ REKKEFØLGEN</a:t>
            </a:r>
          </a:p>
          <a:p>
            <a:pPr>
              <a:buFont typeface="Arial"/>
              <a:buChar char="•"/>
            </a:pPr>
            <a:r>
              <a:rPr lang="nb-NO" dirty="0" smtClean="0">
                <a:latin typeface="Comic Sans MS"/>
                <a:cs typeface="Comic Sans MS"/>
              </a:rPr>
              <a:t>TREN PÅ PROSEDYRER (MASKE/BAG, VENFLON)</a:t>
            </a:r>
            <a:endParaRPr lang="nb-NO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34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istori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Historie.thmx</Template>
  <TotalTime>1938</TotalTime>
  <Words>943</Words>
  <Application>Microsoft Macintosh PowerPoint</Application>
  <PresentationFormat>Skjermfremvisning (4:3)</PresentationFormat>
  <Paragraphs>220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29" baseType="lpstr">
      <vt:lpstr>Historie</vt:lpstr>
      <vt:lpstr>TRAUMEPASIENTEN</vt:lpstr>
      <vt:lpstr>HØYENERGI</vt:lpstr>
      <vt:lpstr>HØYENERGI?</vt:lpstr>
      <vt:lpstr>TRAUMEBEHANDLING</vt:lpstr>
      <vt:lpstr>TRAUMEBEHANDLING</vt:lpstr>
      <vt:lpstr>FORBEREDELSER</vt:lpstr>
      <vt:lpstr>PÅ SKADESTEDET</vt:lpstr>
      <vt:lpstr>PÅ SKADESTEDET</vt:lpstr>
      <vt:lpstr>TRAUMEUNDERSØKELSEN</vt:lpstr>
      <vt:lpstr>A-AIRWAYS</vt:lpstr>
      <vt:lpstr>B-BREATHING</vt:lpstr>
      <vt:lpstr>C-CIRCULATION</vt:lpstr>
      <vt:lpstr>D-DISABILITY</vt:lpstr>
      <vt:lpstr>GLASCOW COMA SCALE</vt:lpstr>
      <vt:lpstr>E-EXPOSURE/ENVIRONMENT</vt:lpstr>
      <vt:lpstr>THORAX</vt:lpstr>
      <vt:lpstr>TRYKKPNEUMOTHORAX</vt:lpstr>
      <vt:lpstr>TRYKKPNEUMOTHORAX</vt:lpstr>
      <vt:lpstr>ABDOMEN</vt:lpstr>
      <vt:lpstr>CEREBRUM</vt:lpstr>
      <vt:lpstr>EKSTREMITETER</vt:lpstr>
      <vt:lpstr>BEKKEN</vt:lpstr>
      <vt:lpstr>VÆSKEBEHANDLING</vt:lpstr>
      <vt:lpstr>HYPOTERMI/SMERTE</vt:lpstr>
      <vt:lpstr>LIVLØS PASIENT</vt:lpstr>
      <vt:lpstr>OPPSUMMERING</vt:lpstr>
      <vt:lpstr>BEHANDLING FØR TRANSPORT</vt:lpstr>
      <vt:lpstr>MELDING TIL AMK</vt:lpstr>
    </vt:vector>
  </TitlesOfParts>
  <Company>Fagernes Legesenter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TRAUMEPASIENTEN</dc:title>
  <dc:creator>Ole Tveiten</dc:creator>
  <cp:lastModifiedBy>Ole Tveiten</cp:lastModifiedBy>
  <cp:revision>29</cp:revision>
  <dcterms:created xsi:type="dcterms:W3CDTF">2016-01-21T21:39:11Z</dcterms:created>
  <dcterms:modified xsi:type="dcterms:W3CDTF">2016-01-29T13:39:39Z</dcterms:modified>
</cp:coreProperties>
</file>