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erpetua"/>
        <a:ea typeface="Perpetua"/>
        <a:cs typeface="Perpetua"/>
        <a:sym typeface="Perpetu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erpetua"/>
        <a:ea typeface="Perpetua"/>
        <a:cs typeface="Perpetua"/>
        <a:sym typeface="Perpetu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erpetua"/>
        <a:ea typeface="Perpetua"/>
        <a:cs typeface="Perpetua"/>
        <a:sym typeface="Perpetu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erpetua"/>
        <a:ea typeface="Perpetua"/>
        <a:cs typeface="Perpetua"/>
        <a:sym typeface="Perpetu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erpetua"/>
        <a:ea typeface="Perpetua"/>
        <a:cs typeface="Perpetua"/>
        <a:sym typeface="Perpetu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erpetua"/>
        <a:ea typeface="Perpetua"/>
        <a:cs typeface="Perpetua"/>
        <a:sym typeface="Perpetu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erpetua"/>
        <a:ea typeface="Perpetua"/>
        <a:cs typeface="Perpetua"/>
        <a:sym typeface="Perpetu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erpetua"/>
        <a:ea typeface="Perpetua"/>
        <a:cs typeface="Perpetua"/>
        <a:sym typeface="Perpetu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erpetua"/>
        <a:ea typeface="Perpetua"/>
        <a:cs typeface="Perpetua"/>
        <a:sym typeface="Perpetu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erpetua"/>
          <a:ea typeface="Perpetua"/>
          <a:cs typeface="Perpetu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CECA"/>
          </a:solidFill>
        </a:fill>
      </a:tcStyle>
    </a:wholeTbl>
    <a:band2H>
      <a:tcTxStyle/>
      <a:tcStyle>
        <a:tcBdr/>
        <a:fill>
          <a:solidFill>
            <a:srgbClr val="F7E8E7"/>
          </a:solidFill>
        </a:fill>
      </a:tcStyle>
    </a:band2H>
    <a:firstCol>
      <a:tcTxStyle b="on" i="off">
        <a:font>
          <a:latin typeface="Perpetua"/>
          <a:ea typeface="Perpetua"/>
          <a:cs typeface="Perpet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erpetua"/>
          <a:ea typeface="Perpetua"/>
          <a:cs typeface="Perpet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Perpetua"/>
          <a:ea typeface="Perpetua"/>
          <a:cs typeface="Perpet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erpetua"/>
          <a:ea typeface="Perpetua"/>
          <a:cs typeface="Perpetu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Perpetua"/>
          <a:ea typeface="Perpetua"/>
          <a:cs typeface="Perpet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Perpetua"/>
          <a:ea typeface="Perpetua"/>
          <a:cs typeface="Perpet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Perpetua"/>
          <a:ea typeface="Perpetua"/>
          <a:cs typeface="Perpet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erpetua"/>
          <a:ea typeface="Perpetua"/>
          <a:cs typeface="Perpetu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Perpetua"/>
          <a:ea typeface="Perpetua"/>
          <a:cs typeface="Perpet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Perpetua"/>
          <a:ea typeface="Perpetua"/>
          <a:cs typeface="Perpet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Perpetua"/>
          <a:ea typeface="Perpetua"/>
          <a:cs typeface="Perpet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erpetua"/>
          <a:ea typeface="Perpetua"/>
          <a:cs typeface="Perpetu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erpetua"/>
          <a:ea typeface="Perpetua"/>
          <a:cs typeface="Perpetu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erpetua"/>
          <a:ea typeface="Perpetua"/>
          <a:cs typeface="Perpetu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erpetua"/>
          <a:ea typeface="Perpetua"/>
          <a:cs typeface="Perpetu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erpetua"/>
          <a:ea typeface="Perpetua"/>
          <a:cs typeface="Perpetu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Perpetua"/>
          <a:ea typeface="Perpetua"/>
          <a:cs typeface="Perpet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Perpetua"/>
          <a:ea typeface="Perpetua"/>
          <a:cs typeface="Perpet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Perpetua"/>
          <a:ea typeface="Perpetua"/>
          <a:cs typeface="Perpet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erpetua"/>
          <a:ea typeface="Perpetua"/>
          <a:cs typeface="Perpet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erpetua"/>
          <a:ea typeface="Perpetua"/>
          <a:cs typeface="Perpet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Perpetua"/>
          <a:ea typeface="Perpetua"/>
          <a:cs typeface="Perpet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Perpetua"/>
          <a:ea typeface="Perpetua"/>
          <a:cs typeface="Perpet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88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574820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65087" y="69850"/>
            <a:ext cx="9013826" cy="6691313"/>
          </a:xfrm>
          <a:prstGeom prst="roundRect">
            <a:avLst>
              <a:gd name="adj" fmla="val 4931"/>
            </a:avLst>
          </a:prstGeom>
          <a:ln w="6350" cap="sq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63500" y="1449387"/>
            <a:ext cx="9020175" cy="152717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rgbClr val="E6B1A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63500" y="2976562"/>
            <a:ext cx="9020175" cy="111126"/>
          </a:xfrm>
          <a:prstGeom prst="rect">
            <a:avLst/>
          </a:prstGeom>
          <a:solidFill>
            <a:srgbClr val="91848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3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25" y="60325"/>
            <a:ext cx="9028113" cy="671195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/>
        </p:nvSpPr>
        <p:spPr>
          <a:xfrm flipV="1">
            <a:off x="69850" y="2376487"/>
            <a:ext cx="9013825" cy="9207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69850" y="2341562"/>
            <a:ext cx="9013825" cy="46039"/>
          </a:xfrm>
          <a:prstGeom prst="rect">
            <a:avLst/>
          </a:prstGeom>
          <a:solidFill>
            <a:srgbClr val="E6B1A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68262" y="2468562"/>
            <a:ext cx="9015413" cy="46039"/>
          </a:xfrm>
          <a:prstGeom prst="rect">
            <a:avLst/>
          </a:prstGeom>
          <a:solidFill>
            <a:srgbClr val="91848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Titteltekst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xfrm>
            <a:off x="146050" y="6338201"/>
            <a:ext cx="457200" cy="19822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solidFill>
            <a:srgbClr val="FFFFFF"/>
          </a:solidFill>
          <a:ln w="6350" cap="sq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Titteltekst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V="1">
            <a:off x="68262" y="4683125"/>
            <a:ext cx="9007476" cy="9207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68262" y="4649787"/>
            <a:ext cx="9007476" cy="46039"/>
          </a:xfrm>
          <a:prstGeom prst="rect">
            <a:avLst/>
          </a:prstGeom>
          <a:solidFill>
            <a:srgbClr val="E6B1A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68262" y="4773612"/>
            <a:ext cx="9007476" cy="47626"/>
          </a:xfrm>
          <a:prstGeom prst="rect">
            <a:avLst/>
          </a:prstGeom>
          <a:solidFill>
            <a:srgbClr val="91848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Titteltekst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xfrm>
            <a:off x="146050" y="6338201"/>
            <a:ext cx="457200" cy="19822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gradFill flip="none" rotWithShape="1">
          <a:gsLst>
            <a:gs pos="0">
              <a:srgbClr val="3333FF"/>
            </a:gs>
            <a:gs pos="100000">
              <a:srgbClr val="0000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100"/>
          <p:cNvGrpSpPr/>
          <p:nvPr/>
        </p:nvGrpSpPr>
        <p:grpSpPr>
          <a:xfrm>
            <a:off x="0" y="0"/>
            <a:ext cx="1085850" cy="6854825"/>
            <a:chOff x="0" y="0"/>
            <a:chExt cx="1085850" cy="6854825"/>
          </a:xfrm>
        </p:grpSpPr>
        <p:sp>
          <p:nvSpPr>
            <p:cNvPr id="69" name="Shape 69"/>
            <p:cNvSpPr/>
            <p:nvPr/>
          </p:nvSpPr>
          <p:spPr>
            <a:xfrm>
              <a:off x="0" y="0"/>
              <a:ext cx="1085850" cy="6854825"/>
            </a:xfrm>
            <a:prstGeom prst="rect">
              <a:avLst/>
            </a:prstGeom>
            <a:gradFill flip="none" rotWithShape="1">
              <a:gsLst>
                <a:gs pos="0">
                  <a:srgbClr val="3333FF"/>
                </a:gs>
                <a:gs pos="50000">
                  <a:srgbClr val="000000"/>
                </a:gs>
                <a:gs pos="100000">
                  <a:srgbClr val="3333F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grpSp>
          <p:nvGrpSpPr>
            <p:cNvPr id="99" name="Group 99"/>
            <p:cNvGrpSpPr/>
            <p:nvPr/>
          </p:nvGrpSpPr>
          <p:grpSpPr>
            <a:xfrm>
              <a:off x="76200" y="161925"/>
              <a:ext cx="152400" cy="6553200"/>
              <a:chOff x="0" y="0"/>
              <a:chExt cx="152400" cy="6553200"/>
            </a:xfrm>
          </p:grpSpPr>
          <p:sp>
            <p:nvSpPr>
              <p:cNvPr id="70" name="Shape 70"/>
              <p:cNvSpPr/>
              <p:nvPr/>
            </p:nvSpPr>
            <p:spPr>
              <a:xfrm>
                <a:off x="0" y="1592262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1" name="Shape 71"/>
              <p:cNvSpPr/>
              <p:nvPr/>
            </p:nvSpPr>
            <p:spPr>
              <a:xfrm>
                <a:off x="0" y="1822450"/>
                <a:ext cx="152400" cy="152400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2" name="Shape 72"/>
              <p:cNvSpPr/>
              <p:nvPr/>
            </p:nvSpPr>
            <p:spPr>
              <a:xfrm>
                <a:off x="0" y="2049462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0" y="2279650"/>
                <a:ext cx="152400" cy="152400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0" y="2509837"/>
                <a:ext cx="152400" cy="150813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0" y="2736850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0" y="2967037"/>
                <a:ext cx="152400" cy="152401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0" y="3195637"/>
                <a:ext cx="152400" cy="152401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0" y="3424237"/>
                <a:ext cx="152400" cy="152401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0" y="3652837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0" y="3883025"/>
                <a:ext cx="152400" cy="150813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0" y="4111625"/>
                <a:ext cx="152400" cy="152400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2" name="Shape 82"/>
              <p:cNvSpPr/>
              <p:nvPr/>
            </p:nvSpPr>
            <p:spPr>
              <a:xfrm>
                <a:off x="0" y="4340225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3" name="Shape 83"/>
              <p:cNvSpPr/>
              <p:nvPr/>
            </p:nvSpPr>
            <p:spPr>
              <a:xfrm>
                <a:off x="0" y="4568825"/>
                <a:ext cx="152400" cy="152400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4" name="Shape 84"/>
              <p:cNvSpPr/>
              <p:nvPr/>
            </p:nvSpPr>
            <p:spPr>
              <a:xfrm>
                <a:off x="0" y="4797425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5" name="Shape 85"/>
              <p:cNvSpPr/>
              <p:nvPr/>
            </p:nvSpPr>
            <p:spPr>
              <a:xfrm>
                <a:off x="0" y="5027612"/>
                <a:ext cx="152400" cy="150813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0" y="5254625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7" name="Shape 87"/>
              <p:cNvSpPr/>
              <p:nvPr/>
            </p:nvSpPr>
            <p:spPr>
              <a:xfrm>
                <a:off x="0" y="5484812"/>
                <a:ext cx="152400" cy="152401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8" name="Shape 88"/>
              <p:cNvSpPr/>
              <p:nvPr/>
            </p:nvSpPr>
            <p:spPr>
              <a:xfrm>
                <a:off x="0" y="5715000"/>
                <a:ext cx="152400" cy="150813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0" y="5942012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0" name="Shape 90"/>
              <p:cNvSpPr/>
              <p:nvPr/>
            </p:nvSpPr>
            <p:spPr>
              <a:xfrm>
                <a:off x="0" y="6172200"/>
                <a:ext cx="152400" cy="152400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1" name="Shape 91"/>
              <p:cNvSpPr/>
              <p:nvPr/>
            </p:nvSpPr>
            <p:spPr>
              <a:xfrm>
                <a:off x="0" y="6399212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2" name="Shape 92"/>
              <p:cNvSpPr/>
              <p:nvPr/>
            </p:nvSpPr>
            <p:spPr>
              <a:xfrm>
                <a:off x="0" y="0"/>
                <a:ext cx="152400" cy="152400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3" name="Shape 93"/>
              <p:cNvSpPr/>
              <p:nvPr/>
            </p:nvSpPr>
            <p:spPr>
              <a:xfrm>
                <a:off x="0" y="228600"/>
                <a:ext cx="152400" cy="152400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0" y="458787"/>
                <a:ext cx="152400" cy="152401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5" name="Shape 95"/>
              <p:cNvSpPr/>
              <p:nvPr/>
            </p:nvSpPr>
            <p:spPr>
              <a:xfrm>
                <a:off x="0" y="687387"/>
                <a:ext cx="152400" cy="150813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6" name="Shape 96"/>
              <p:cNvSpPr/>
              <p:nvPr/>
            </p:nvSpPr>
            <p:spPr>
              <a:xfrm>
                <a:off x="0" y="915987"/>
                <a:ext cx="152400" cy="152401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0" y="1144587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8" name="Shape 98"/>
              <p:cNvSpPr/>
              <p:nvPr/>
            </p:nvSpPr>
            <p:spPr>
              <a:xfrm>
                <a:off x="0" y="1374775"/>
                <a:ext cx="152400" cy="150813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</p:grpSp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</p:spPr>
        <p:txBody>
          <a:bodyPr lIns="46037" tIns="46037" rIns="46037" bIns="46037" anchor="ctr">
            <a:normAutofit/>
          </a:bodyPr>
          <a:lstStyle>
            <a:lvl1pPr>
              <a:defRPr sz="44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Titteltekst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1169987" y="1946275"/>
            <a:ext cx="7772401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700"/>
              </a:spcBef>
              <a:buClr>
                <a:srgbClr val="00FFFF"/>
              </a:buClr>
              <a:buSzPct val="75000"/>
              <a:buFont typeface="Wingdings"/>
              <a:buChar char="–"/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65200" indent="-508000">
              <a:spcBef>
                <a:spcPts val="700"/>
              </a:spcBef>
              <a:buClr>
                <a:srgbClr val="00FFFF"/>
              </a:buClr>
              <a:buSzPct val="60000"/>
              <a:buFont typeface="Wingdings"/>
              <a:buChar char="◆"/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20800" indent="-406400">
              <a:spcBef>
                <a:spcPts val="700"/>
              </a:spcBef>
              <a:buClr>
                <a:srgbClr val="00FFFF"/>
              </a:buClr>
              <a:buSzPct val="60000"/>
              <a:buFont typeface="Wingdings"/>
              <a:buChar char="⧫"/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78000" indent="-406400">
              <a:spcBef>
                <a:spcPts val="700"/>
              </a:spcBef>
              <a:buClr>
                <a:srgbClr val="00FFFF"/>
              </a:buClr>
              <a:buSzPct val="100000"/>
              <a:buFont typeface="Wingdings"/>
              <a:buChar char="•"/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35200" indent="-406400">
              <a:spcBef>
                <a:spcPts val="700"/>
              </a:spcBef>
              <a:buClr>
                <a:srgbClr val="00FFFF"/>
              </a:buClr>
              <a:buFont typeface="Wingdings"/>
              <a:buChar char="–"/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8721723" y="6333138"/>
            <a:ext cx="193677" cy="287724"/>
          </a:xfrm>
          <a:prstGeom prst="rect">
            <a:avLst/>
          </a:prstGeom>
          <a:noFill/>
        </p:spPr>
        <p:txBody>
          <a:bodyPr wrap="none" lIns="46037" tIns="46037" rIns="46037" bIns="46037"/>
          <a:lstStyle>
            <a:lvl1pPr algn="r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solidFill>
            <a:srgbClr val="FFFFFF"/>
          </a:solidFill>
          <a:ln w="6350" cap="sq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/>
          <a:lstStyle/>
          <a:p>
            <a:r>
              <a:t>Titteltekst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46050" y="6339789"/>
            <a:ext cx="457200" cy="19822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696464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696464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696464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696464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696464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696464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696464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696464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696464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9pPr>
    </p:titleStyle>
    <p:bodyStyle>
      <a:lvl1pPr marL="273050" marR="0" indent="-27305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85000"/>
        <a:buFont typeface="Wingdings 2"/>
        <a:buChar char="o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Perpetua"/>
          <a:ea typeface="Perpetua"/>
          <a:cs typeface="Perpetua"/>
          <a:sym typeface="Perpetua"/>
        </a:defRPr>
      </a:lvl1pPr>
      <a:lvl2pPr marL="566737" marR="0" indent="-24765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85000"/>
        <a:buFont typeface="Wingdings 2"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Perpetua"/>
          <a:ea typeface="Perpetua"/>
          <a:cs typeface="Perpetua"/>
          <a:sym typeface="Perpetua"/>
        </a:defRPr>
      </a:lvl2pPr>
      <a:lvl3pPr marL="890905" marR="0" indent="-29718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85000"/>
        <a:buFont typeface="Wingdings 2"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Perpetua"/>
          <a:ea typeface="Perpetua"/>
          <a:cs typeface="Perpetua"/>
          <a:sym typeface="Perpetua"/>
        </a:defRPr>
      </a:lvl3pPr>
      <a:lvl4pPr marL="1198562" marR="0" indent="-3302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80000"/>
        <a:buFont typeface="Wingdings 2"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Perpetua"/>
          <a:ea typeface="Perpetua"/>
          <a:cs typeface="Perpetua"/>
          <a:sym typeface="Perpetua"/>
        </a:defRPr>
      </a:lvl4pPr>
      <a:lvl5pPr marL="1473200" marR="0" indent="-3302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Wingdings 2"/>
        <a:buChar char="o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Perpetua"/>
          <a:ea typeface="Perpetua"/>
          <a:cs typeface="Perpetua"/>
          <a:sym typeface="Perpetua"/>
        </a:defRPr>
      </a:lvl5pPr>
      <a:lvl6pPr marL="1930400" marR="0" indent="-3302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Wingdings 2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Perpetua"/>
          <a:ea typeface="Perpetua"/>
          <a:cs typeface="Perpetua"/>
          <a:sym typeface="Perpetua"/>
        </a:defRPr>
      </a:lvl6pPr>
      <a:lvl7pPr marL="2387600" marR="0" indent="-3302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Wingdings 2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Perpetua"/>
          <a:ea typeface="Perpetua"/>
          <a:cs typeface="Perpetua"/>
          <a:sym typeface="Perpetua"/>
        </a:defRPr>
      </a:lvl7pPr>
      <a:lvl8pPr marL="2844800" marR="0" indent="-3302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Wingdings 2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Perpetua"/>
          <a:ea typeface="Perpetua"/>
          <a:cs typeface="Perpetua"/>
          <a:sym typeface="Perpetua"/>
        </a:defRPr>
      </a:lvl8pPr>
      <a:lvl9pPr marL="3302000" marR="0" indent="-3302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Wingdings 2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Perpetua"/>
          <a:ea typeface="Perpetua"/>
          <a:cs typeface="Perpetua"/>
          <a:sym typeface="Perpetua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 idx="4294967295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Brystsmerter i allmennpraksis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idx="4294967295"/>
          </p:nvPr>
        </p:nvSpPr>
        <p:spPr>
          <a:xfrm>
            <a:off x="914400" y="1485899"/>
            <a:ext cx="7772400" cy="45720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●"/>
            </a:pPr>
            <a:r>
              <a:t>Nils Rune Nilsen allmennpraksis Gol fra 1981 til august 2013. </a:t>
            </a:r>
          </a:p>
          <a:p>
            <a:pPr>
              <a:buChar char="●"/>
            </a:pPr>
            <a:r>
              <a:t>Spesialist allmennmedisin fra 1994 tom  mai 2019.</a:t>
            </a:r>
          </a:p>
          <a:p>
            <a:pPr>
              <a:buChar char="●"/>
            </a:pPr>
            <a:r>
              <a:t>September 2013 overlege Hallingdal sjukestugu Ål.</a:t>
            </a:r>
          </a:p>
          <a:p>
            <a:pPr>
              <a:buChar char="●"/>
            </a:pPr>
            <a:r>
              <a:t>Ståle Onsgård Sagabråten, fastlege Nesbyen (turnuslege i Gol 1999)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 idx="4294967295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Nedreveggsinfrakt</a:t>
            </a:r>
          </a:p>
        </p:txBody>
      </p:sp>
      <p:pic>
        <p:nvPicPr>
          <p:cNvPr id="142" name="img008.jpg" descr="img008.jpg"/>
          <p:cNvPicPr>
            <a:picLocks noChangeAspect="1"/>
          </p:cNvPicPr>
          <p:nvPr/>
        </p:nvPicPr>
        <p:blipFill>
          <a:blip r:embed="rId2">
            <a:extLst/>
          </a:blip>
          <a:srcRect l="4290" t="3036" r="9060" b="51631"/>
          <a:stretch>
            <a:fillRect/>
          </a:stretch>
        </p:blipFill>
        <p:spPr>
          <a:xfrm>
            <a:off x="1187450" y="1557337"/>
            <a:ext cx="6804026" cy="5029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 idx="4294967295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Bakreveggsinfarkt</a:t>
            </a:r>
          </a:p>
        </p:txBody>
      </p:sp>
      <p:pic>
        <p:nvPicPr>
          <p:cNvPr id="145" name="img009.jpg" descr="img009.jpg"/>
          <p:cNvPicPr>
            <a:picLocks noChangeAspect="1"/>
          </p:cNvPicPr>
          <p:nvPr/>
        </p:nvPicPr>
        <p:blipFill>
          <a:blip r:embed="rId2">
            <a:extLst/>
          </a:blip>
          <a:srcRect l="9060" t="13497" r="3338" b="41845"/>
          <a:stretch>
            <a:fillRect/>
          </a:stretch>
        </p:blipFill>
        <p:spPr>
          <a:xfrm>
            <a:off x="1025524" y="1485899"/>
            <a:ext cx="7011989" cy="50498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 idx="4294967295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NSTEMI</a:t>
            </a:r>
          </a:p>
        </p:txBody>
      </p:sp>
      <p:pic>
        <p:nvPicPr>
          <p:cNvPr id="148" name="img010.jpg" descr="img010.jpg"/>
          <p:cNvPicPr>
            <a:picLocks noChangeAspect="1"/>
          </p:cNvPicPr>
          <p:nvPr/>
        </p:nvPicPr>
        <p:blipFill>
          <a:blip r:embed="rId2">
            <a:extLst/>
          </a:blip>
          <a:srcRect l="7629" t="39144" r="5722" b="17547"/>
          <a:stretch>
            <a:fillRect/>
          </a:stretch>
        </p:blipFill>
        <p:spPr>
          <a:xfrm>
            <a:off x="1116012" y="1412875"/>
            <a:ext cx="7326313" cy="5173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body" idx="4294967295"/>
          </p:nvPr>
        </p:nvSpPr>
        <p:spPr>
          <a:xfrm>
            <a:off x="914400" y="1447799"/>
            <a:ext cx="7772400" cy="45720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●"/>
            </a:pPr>
            <a:r>
              <a:t>Mann 47 år og tidligere frisk. Hadde spist noe gammel fisk og fikk akutte magesmerter. Kommer til Gol legekontor selv.</a:t>
            </a:r>
          </a:p>
          <a:p>
            <a:pPr>
              <a:buChar char="●"/>
            </a:pPr>
            <a:r>
              <a:t>Noe blek og svett. Normale funn ved klinisk undersøkelse og blodprøver normale.</a:t>
            </a:r>
          </a:p>
          <a:p>
            <a:pPr>
              <a:buChar char="●"/>
            </a:pPr>
            <a:r>
              <a:t>Hva gjør vi ?</a:t>
            </a:r>
          </a:p>
        </p:txBody>
      </p:sp>
      <p:sp>
        <p:nvSpPr>
          <p:cNvPr id="151" name="Shape 151"/>
          <p:cNvSpPr>
            <a:spLocks noGrp="1"/>
          </p:cNvSpPr>
          <p:nvPr>
            <p:ph type="title" idx="4294967295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”Akutt abdomen”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g015.jpg" descr="img015.jpg"/>
          <p:cNvPicPr>
            <a:picLocks noChangeAspect="1"/>
          </p:cNvPicPr>
          <p:nvPr/>
        </p:nvPicPr>
        <p:blipFill>
          <a:blip r:embed="rId2">
            <a:extLst/>
          </a:blip>
          <a:srcRect l="3149" t="24491" r="10235"/>
          <a:stretch>
            <a:fillRect/>
          </a:stretch>
        </p:blipFill>
        <p:spPr>
          <a:xfrm>
            <a:off x="-1" y="981075"/>
            <a:ext cx="9147176" cy="56404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 idx="4294967295"/>
          </p:nvPr>
        </p:nvSpPr>
        <p:spPr>
          <a:xfrm>
            <a:off x="323850" y="4724400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>
            <a:lvl1pPr defTabSz="539495">
              <a:defRPr sz="2359"/>
            </a:lvl1pPr>
          </a:lstStyle>
          <a:p>
            <a:r>
              <a:t>NLA kunne ikke fly. Man ga Metalyse på legekontoret, ble smerterfri og ST hevningene ble borte. Fulgt av lege til Rikshopsitalet.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 idx="4294967295"/>
          </p:nvPr>
        </p:nvSpPr>
        <p:spPr>
          <a:xfrm>
            <a:off x="914400" y="274637"/>
            <a:ext cx="7850188" cy="12350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Kvinne 66 år med brystsmerter</a:t>
            </a:r>
          </a:p>
        </p:txBody>
      </p:sp>
      <p:pic>
        <p:nvPicPr>
          <p:cNvPr id="158" name="perikarditt.png" descr="perikarditt.png"/>
          <p:cNvPicPr>
            <a:picLocks noChangeAspect="1"/>
          </p:cNvPicPr>
          <p:nvPr/>
        </p:nvPicPr>
        <p:blipFill>
          <a:blip r:embed="rId2">
            <a:extLst/>
          </a:blip>
          <a:srcRect r="3149"/>
          <a:stretch>
            <a:fillRect/>
          </a:stretch>
        </p:blipFill>
        <p:spPr>
          <a:xfrm>
            <a:off x="177800" y="1844675"/>
            <a:ext cx="8855076" cy="3070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 idx="4294967295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ACS/Brystsmerter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4294967295"/>
          </p:nvPr>
        </p:nvSpPr>
        <p:spPr>
          <a:xfrm>
            <a:off x="755650" y="1557337"/>
            <a:ext cx="7772400" cy="4572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●"/>
            </a:pPr>
            <a:r>
              <a:t>Er dette et hjerteinfarkt/coronare smerter ?</a:t>
            </a:r>
          </a:p>
          <a:p>
            <a:pPr>
              <a:buChar char="●"/>
            </a:pPr>
            <a:r>
              <a:t>Risikostratifisering: </a:t>
            </a:r>
            <a:r>
              <a:rPr i="1"/>
              <a:t>Kjent coronarsykdom/aterosklerotisk sykdom, diabetiker, røker, arv, </a:t>
            </a:r>
            <a:r>
              <a:t>alder, overvekt, hypertensjon, fysisk inaktivitet. 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 idx="4294967295"/>
          </p:nvPr>
        </p:nvSpPr>
        <p:spPr>
          <a:xfrm>
            <a:off x="457200" y="-1"/>
            <a:ext cx="82296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ACS, behandling.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4294967295"/>
          </p:nvPr>
        </p:nvSpPr>
        <p:spPr>
          <a:xfrm>
            <a:off x="457200" y="116522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Char char="●"/>
            </a:pPr>
            <a:r>
              <a:t>Vær mentalt forberedt på ventrikkelflimmer </a:t>
            </a:r>
          </a:p>
          <a:p>
            <a:pPr>
              <a:lnSpc>
                <a:spcPct val="70000"/>
              </a:lnSpc>
              <a:buSzTx/>
              <a:buNone/>
            </a:pPr>
            <a:r>
              <a:t>   (Kan jeg basal hjerte/lungeredning ? Kan jeg defibrillatoren?).</a:t>
            </a:r>
          </a:p>
          <a:p>
            <a:pPr>
              <a:lnSpc>
                <a:spcPct val="70000"/>
              </a:lnSpc>
              <a:buChar char="●"/>
            </a:pPr>
            <a:endParaRPr/>
          </a:p>
          <a:p>
            <a:pPr>
              <a:lnSpc>
                <a:spcPct val="70000"/>
              </a:lnSpc>
              <a:buChar char="●"/>
            </a:pPr>
            <a:r>
              <a:t>Ved NVI  vil det i 1/3 av tilfellene være et hø. ventrikkelinfarkt i tillegg og hypotensjon, trenger mye væske.</a:t>
            </a:r>
          </a:p>
          <a:p>
            <a:pPr>
              <a:lnSpc>
                <a:spcPct val="70000"/>
              </a:lnSpc>
              <a:buChar char="●"/>
            </a:pPr>
            <a:r>
              <a:t>MONA P</a:t>
            </a:r>
          </a:p>
          <a:p>
            <a:pPr>
              <a:lnSpc>
                <a:spcPct val="70000"/>
              </a:lnSpc>
              <a:buChar char="●"/>
              <a:defRPr b="1"/>
            </a:pPr>
            <a:endParaRPr/>
          </a:p>
          <a:p>
            <a:pPr>
              <a:lnSpc>
                <a:spcPct val="70000"/>
              </a:lnSpc>
              <a:buChar char="●"/>
              <a:defRPr b="1"/>
            </a:pPr>
            <a:r>
              <a:t>M</a:t>
            </a:r>
            <a:r>
              <a:rPr b="0"/>
              <a:t>orfin</a:t>
            </a:r>
          </a:p>
          <a:p>
            <a:pPr>
              <a:lnSpc>
                <a:spcPct val="70000"/>
              </a:lnSpc>
              <a:buChar char="●"/>
              <a:defRPr b="1"/>
            </a:pPr>
            <a:r>
              <a:t>O</a:t>
            </a:r>
            <a:r>
              <a:rPr b="0"/>
              <a:t>ksygen (ikke hvis pulsoksymeter &gt;95 %) ?</a:t>
            </a:r>
          </a:p>
          <a:p>
            <a:pPr>
              <a:lnSpc>
                <a:spcPct val="70000"/>
              </a:lnSpc>
              <a:buChar char="●"/>
              <a:defRPr b="1"/>
            </a:pPr>
            <a:r>
              <a:t>N</a:t>
            </a:r>
            <a:r>
              <a:rPr b="0"/>
              <a:t>ITRO</a:t>
            </a:r>
          </a:p>
          <a:p>
            <a:pPr>
              <a:lnSpc>
                <a:spcPct val="70000"/>
              </a:lnSpc>
              <a:buChar char="●"/>
              <a:defRPr b="1"/>
            </a:pPr>
            <a:r>
              <a:t>A</a:t>
            </a:r>
            <a:r>
              <a:rPr b="0"/>
              <a:t>SA</a:t>
            </a:r>
          </a:p>
          <a:p>
            <a:pPr>
              <a:lnSpc>
                <a:spcPct val="70000"/>
              </a:lnSpc>
              <a:buChar char="●"/>
              <a:defRPr b="1"/>
            </a:pPr>
            <a:r>
              <a:t>P</a:t>
            </a:r>
            <a:r>
              <a:rPr b="0"/>
              <a:t>LAVIX (600 mg, 300 mg hvis trombolyse)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 idx="4294967295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STEMI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4294967295"/>
          </p:nvPr>
        </p:nvSpPr>
        <p:spPr>
          <a:xfrm>
            <a:off x="914400" y="1447799"/>
            <a:ext cx="7772400" cy="45720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●"/>
            </a:pPr>
            <a:endParaRPr/>
          </a:p>
        </p:txBody>
      </p:sp>
      <p:pic>
        <p:nvPicPr>
          <p:cNvPr id="168" name="CEBFD9C5.jpg" descr="CEBFD9C5"/>
          <p:cNvPicPr>
            <a:picLocks noChangeAspect="1"/>
          </p:cNvPicPr>
          <p:nvPr/>
        </p:nvPicPr>
        <p:blipFill>
          <a:blip r:embed="rId2">
            <a:extLst/>
          </a:blip>
          <a:srcRect l="1948" t="41081" r="42211"/>
          <a:stretch>
            <a:fillRect/>
          </a:stretch>
        </p:blipFill>
        <p:spPr>
          <a:xfrm>
            <a:off x="2124075" y="1484312"/>
            <a:ext cx="4552951" cy="4176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body" idx="4294967295"/>
          </p:nvPr>
        </p:nvSpPr>
        <p:spPr>
          <a:xfrm>
            <a:off x="1371600" y="1341437"/>
            <a:ext cx="6400800" cy="48244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SzTx/>
              <a:buNone/>
              <a:defRPr>
                <a:solidFill>
                  <a:srgbClr val="696464"/>
                </a:solidFill>
              </a:defRPr>
            </a:pPr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title" idx="4294967295"/>
          </p:nvPr>
        </p:nvSpPr>
        <p:spPr>
          <a:xfrm>
            <a:off x="250825" y="-458788"/>
            <a:ext cx="7772400" cy="136683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Brystsmerter</a:t>
            </a:r>
          </a:p>
        </p:txBody>
      </p:sp>
      <p:pic>
        <p:nvPicPr>
          <p:cNvPr id="117" name="dec519c5ab5c7263648c6deda6604052.jpg" descr="dec519c5ab5c7263648c6deda660405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8175" y="836612"/>
            <a:ext cx="5076825" cy="5718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 idx="4294967295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Aortadisseksjon.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idx="4294967295"/>
          </p:nvPr>
        </p:nvSpPr>
        <p:spPr>
          <a:xfrm>
            <a:off x="914400" y="1447799"/>
            <a:ext cx="7772400" cy="45720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●"/>
              <a:defRPr sz="2800"/>
            </a:pPr>
            <a:r>
              <a:t>Rift i intima med disseksjon av blod i aortaveggen. Type A med disseksjon fra aortaroten, type B eller distal disseksjon distalt for aortabuen.</a:t>
            </a:r>
          </a:p>
          <a:p>
            <a:pPr>
              <a:buChar char="●"/>
              <a:defRPr sz="2800"/>
            </a:pPr>
            <a:r>
              <a:t>Disseksjonen kan klemme av av grener i aortas forløp: koronarteriene kan ST hevning på EKG, cerebrale arterier kan gi symptomer på slag, spinale arterier paraplegi,isjemi til beina, tarmisjemi,forskjell i BT &gt; 30 mm Hg i armene.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 idx="4294967295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Aortadisseksjon.</a:t>
            </a:r>
          </a:p>
        </p:txBody>
      </p:sp>
      <p:sp>
        <p:nvSpPr>
          <p:cNvPr id="174" name="Shape 174"/>
          <p:cNvSpPr>
            <a:spLocks noGrp="1"/>
          </p:cNvSpPr>
          <p:nvPr>
            <p:ph type="body" idx="4294967295"/>
          </p:nvPr>
        </p:nvSpPr>
        <p:spPr>
          <a:xfrm>
            <a:off x="914400" y="1447799"/>
            <a:ext cx="7772400" cy="45720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●"/>
            </a:pPr>
            <a:r>
              <a:t>Typisk hyperakutt debut, ”excruciating pain” mellom skulderbladene eller retrosternalt, smertevandring ettersom disseksjonen brer seg.</a:t>
            </a:r>
          </a:p>
          <a:p>
            <a:pPr>
              <a:buChar char="●"/>
            </a:pPr>
            <a:r>
              <a:t>Kan gi ST hevning på EKG, men som oftest normal EKG.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 idx="4294967295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Aortadisseksjon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idx="4294967295"/>
          </p:nvPr>
        </p:nvSpPr>
        <p:spPr>
          <a:xfrm>
            <a:off x="914400" y="1447799"/>
            <a:ext cx="7772400" cy="45720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●"/>
            </a:pPr>
            <a:endParaRPr/>
          </a:p>
        </p:txBody>
      </p:sp>
      <p:pic>
        <p:nvPicPr>
          <p:cNvPr id="178" name="DC4B71C8.jpg" descr="DC4B71C8"/>
          <p:cNvPicPr>
            <a:picLocks noChangeAspect="1"/>
          </p:cNvPicPr>
          <p:nvPr/>
        </p:nvPicPr>
        <p:blipFill>
          <a:blip r:embed="rId2">
            <a:extLst/>
          </a:blip>
          <a:srcRect l="5151" r="5151" b="36013"/>
          <a:stretch>
            <a:fillRect/>
          </a:stretch>
        </p:blipFill>
        <p:spPr>
          <a:xfrm>
            <a:off x="611187" y="1792287"/>
            <a:ext cx="3792539" cy="327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668B6316.jpg" descr="668B6316"/>
          <p:cNvPicPr>
            <a:picLocks noChangeAspect="1"/>
          </p:cNvPicPr>
          <p:nvPr/>
        </p:nvPicPr>
        <p:blipFill>
          <a:blip r:embed="rId3">
            <a:extLst/>
          </a:blip>
          <a:srcRect b="45640"/>
          <a:stretch>
            <a:fillRect/>
          </a:stretch>
        </p:blipFill>
        <p:spPr>
          <a:xfrm>
            <a:off x="4572000" y="1484312"/>
            <a:ext cx="3105150" cy="5187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Akutt hjertesvikt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idx="1"/>
          </p:nvPr>
        </p:nvSpPr>
        <p:spPr>
          <a:xfrm>
            <a:off x="1143000" y="1946275"/>
            <a:ext cx="7772400" cy="4114800"/>
          </a:xfrm>
          <a:prstGeom prst="rect">
            <a:avLst/>
          </a:prstGeom>
        </p:spPr>
        <p:txBody>
          <a:bodyPr/>
          <a:lstStyle/>
          <a:p>
            <a:pPr marL="329184" indent="-329184" defTabSz="877823">
              <a:defRPr sz="3072">
                <a:effectLst>
                  <a:outerShdw blurRad="12192" dist="24384" dir="2700000" rotWithShape="0">
                    <a:srgbClr val="000000"/>
                  </a:outerShdw>
                </a:effectLst>
              </a:defRPr>
            </a:pPr>
            <a:r>
              <a:t>Minuttvolumet for lite til å møte behovet for vevsperfusjon og - oksygenering</a:t>
            </a:r>
          </a:p>
          <a:p>
            <a:pPr marL="329184" indent="-329184" defTabSz="877823">
              <a:defRPr sz="3072">
                <a:effectLst>
                  <a:outerShdw blurRad="12192" dist="24384" dir="2700000" rotWithShape="0">
                    <a:srgbClr val="000000"/>
                  </a:outerShdw>
                </a:effectLst>
              </a:defRPr>
            </a:pPr>
            <a:r>
              <a:rPr b="1"/>
              <a:t>Venstre ventrikkelsvikt</a:t>
            </a:r>
            <a:r>
              <a:t> gir væskestuvning i det lille kretsløp - hjerteinfarkt, klaffesykd</a:t>
            </a:r>
          </a:p>
          <a:p>
            <a:pPr marL="329184" indent="-329184" defTabSz="877823">
              <a:defRPr sz="3072">
                <a:effectLst>
                  <a:outerShdw blurRad="12192" dist="24384" dir="2700000" rotWithShape="0">
                    <a:srgbClr val="000000"/>
                  </a:outerShdw>
                </a:effectLst>
              </a:defRPr>
            </a:pPr>
            <a:r>
              <a:rPr b="1"/>
              <a:t>Høyre ventrikkelsvikt</a:t>
            </a:r>
            <a:r>
              <a:t> gir stuvning i det store kretsløp - lungeemboli</a:t>
            </a:r>
          </a:p>
          <a:p>
            <a:pPr marL="329184" indent="-329184" defTabSz="877823">
              <a:defRPr sz="3072">
                <a:effectLst>
                  <a:outerShdw blurRad="12192" dist="24384" dir="2700000" rotWithShape="0">
                    <a:srgbClr val="000000"/>
                  </a:outerShdw>
                </a:effectLst>
              </a:defRPr>
            </a:pPr>
            <a:r>
              <a:t>Ofte kombinert</a:t>
            </a:r>
          </a:p>
          <a:p>
            <a:pPr marL="329184" indent="-329184" defTabSz="877823">
              <a:defRPr sz="3072">
                <a:effectLst>
                  <a:outerShdw blurRad="12192" dist="24384" dir="2700000" rotWithShape="0">
                    <a:srgbClr val="000000"/>
                  </a:outerShdw>
                </a:effectLst>
              </a:defRPr>
            </a:pPr>
            <a:r>
              <a:t>Akutt: Enten lungeødem eller kardiogent sjokk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Lungeødem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9470" indent="-339470" defTabSz="905255">
              <a:defRPr sz="3168">
                <a:effectLst>
                  <a:outerShdw blurRad="12573" dist="25146" dir="2700000" rotWithShape="0">
                    <a:srgbClr val="000000"/>
                  </a:outerShdw>
                </a:effectLst>
              </a:defRPr>
            </a:pPr>
            <a:r>
              <a:t>Akutt dyspné, surklende respirasjon, hoste med skummende ekspektorat (rosa), takypné, takykardi og eventuelt cyanose</a:t>
            </a:r>
          </a:p>
          <a:p>
            <a:pPr marL="339470" indent="-339470" defTabSz="905255">
              <a:defRPr sz="3168">
                <a:effectLst>
                  <a:outerShdw blurRad="12573" dist="25146" dir="2700000" rotWithShape="0">
                    <a:srgbClr val="000000"/>
                  </a:outerShdw>
                </a:effectLst>
              </a:defRPr>
            </a:pPr>
            <a:r>
              <a:t>Ledsages av uttalt angst og uro</a:t>
            </a:r>
          </a:p>
          <a:p>
            <a:pPr marL="339470" indent="-339470" defTabSz="905255">
              <a:defRPr sz="3168">
                <a:effectLst>
                  <a:outerShdw blurRad="12573" dist="25146" dir="2700000" rotWithShape="0">
                    <a:srgbClr val="000000"/>
                  </a:outerShdw>
                </a:effectLst>
              </a:defRPr>
            </a:pPr>
            <a:r>
              <a:t>Livstruende tilstand</a:t>
            </a:r>
          </a:p>
          <a:p>
            <a:pPr marL="339470" indent="-339470" defTabSz="905255">
              <a:defRPr sz="3168">
                <a:effectLst>
                  <a:outerShdw blurRad="12573" dist="25146" dir="2700000" rotWithShape="0">
                    <a:srgbClr val="000000"/>
                  </a:outerShdw>
                </a:effectLst>
              </a:defRPr>
            </a:pPr>
            <a:r>
              <a:t>«Halvakutt» hjertesvikt mer vanlig, men kan være like vanskelig å håndtere i allmennpraksis, lav terskel for innleggelse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Tiltak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5468" indent="-315468" defTabSz="841247">
              <a:defRPr sz="2944">
                <a:effectLst>
                  <a:outerShdw blurRad="11684" dist="23368" dir="2700000" rotWithShape="0">
                    <a:srgbClr val="000000"/>
                  </a:outerShdw>
                </a:effectLst>
              </a:defRPr>
            </a:pPr>
            <a:r>
              <a:t>Stabilisere i påvente av rask transport til sykehus</a:t>
            </a:r>
          </a:p>
          <a:p>
            <a:pPr marL="315468" indent="-315468" defTabSz="841247">
              <a:defRPr sz="2944">
                <a:effectLst>
                  <a:outerShdw blurRad="11684" dist="23368" dir="2700000" rotWithShape="0">
                    <a:srgbClr val="000000"/>
                  </a:outerShdw>
                </a:effectLst>
              </a:defRPr>
            </a:pPr>
            <a:r>
              <a:t>Sitte med oppreist overkropp, ikke ved hypot.</a:t>
            </a:r>
          </a:p>
          <a:p>
            <a:pPr marL="315468" indent="-315468" defTabSz="841247">
              <a:defRPr sz="2944">
                <a:effectLst>
                  <a:outerShdw blurRad="11684" dist="23368" dir="2700000" rotWithShape="0">
                    <a:srgbClr val="000000"/>
                  </a:outerShdw>
                </a:effectLst>
              </a:defRPr>
            </a:pPr>
            <a:r>
              <a:t>Gi </a:t>
            </a:r>
            <a:r>
              <a:rPr b="1"/>
              <a:t>oksygen</a:t>
            </a:r>
            <a:r>
              <a:t> 5-10 l/min (CPAP)</a:t>
            </a:r>
          </a:p>
          <a:p>
            <a:pPr marL="315468" indent="-315468" defTabSz="841247">
              <a:defRPr sz="2944">
                <a:effectLst>
                  <a:outerShdw blurRad="11684" dist="23368" dir="2700000" rotWithShape="0">
                    <a:srgbClr val="000000"/>
                  </a:outerShdw>
                </a:effectLst>
              </a:defRPr>
            </a:pPr>
            <a:r>
              <a:rPr b="1"/>
              <a:t>Nitroglycerin</a:t>
            </a:r>
            <a:r>
              <a:t>, resoritbl eller spray, gjentas hvert 10.-15. min (evt nitrodrypp) Obs BT</a:t>
            </a:r>
          </a:p>
          <a:p>
            <a:pPr marL="315468" indent="-315468" defTabSz="841247">
              <a:defRPr sz="2944">
                <a:effectLst>
                  <a:outerShdw blurRad="11684" dist="23368" dir="2700000" rotWithShape="0">
                    <a:srgbClr val="000000"/>
                  </a:outerShdw>
                </a:effectLst>
              </a:defRPr>
            </a:pPr>
            <a:r>
              <a:rPr b="1"/>
              <a:t>Morfin</a:t>
            </a:r>
            <a:r>
              <a:t> 5-10 mg langsomt iv, gjentas (+Afipran)</a:t>
            </a:r>
          </a:p>
          <a:p>
            <a:pPr marL="315468" indent="-315468" defTabSz="841247">
              <a:defRPr sz="2944">
                <a:effectLst>
                  <a:outerShdw blurRad="11684" dist="23368" dir="2700000" rotWithShape="0">
                    <a:srgbClr val="000000"/>
                  </a:outerShdw>
                </a:effectLst>
              </a:defRPr>
            </a:pPr>
            <a:r>
              <a:rPr b="1"/>
              <a:t>Furosemid</a:t>
            </a:r>
            <a:r>
              <a:t> 40 mg iv, husk urinflaske, kateter</a:t>
            </a:r>
          </a:p>
          <a:p>
            <a:pPr marL="736092" lvl="1" indent="-315468" defTabSz="841247">
              <a:buSzPct val="75000"/>
              <a:buChar char="–"/>
              <a:defRPr sz="2392">
                <a:effectLst>
                  <a:outerShdw blurRad="11684" dist="23368" dir="2700000" rotWithShape="0">
                    <a:srgbClr val="000000"/>
                  </a:outerShdw>
                </a:effectLst>
              </a:defRPr>
            </a:pPr>
            <a:r>
              <a:t>Vurdere: Cordarone ved rask AF, defibrillering?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CPAP</a:t>
            </a:r>
          </a:p>
        </p:txBody>
      </p:sp>
      <p:sp>
        <p:nvSpPr>
          <p:cNvPr id="191" name="Shape 19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Continous</a:t>
            </a:r>
          </a:p>
          <a:p>
            <a:r>
              <a:t>Positive</a:t>
            </a:r>
          </a:p>
          <a:p>
            <a:r>
              <a:t>Airways</a:t>
            </a:r>
          </a:p>
          <a:p>
            <a:r>
              <a:t>Pressure</a:t>
            </a:r>
          </a:p>
          <a:p>
            <a:r>
              <a:t>«Overtrykksvent.»</a:t>
            </a:r>
          </a:p>
        </p:txBody>
      </p:sp>
      <p:pic>
        <p:nvPicPr>
          <p:cNvPr id="19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8387" y="2460625"/>
            <a:ext cx="3378201" cy="3086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Kardiogent sjokk</a:t>
            </a:r>
          </a:p>
        </p:txBody>
      </p:sp>
      <p:sp>
        <p:nvSpPr>
          <p:cNvPr id="195" name="Shape 19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Ekstremform av hjertesvikt, høy mortalitet</a:t>
            </a:r>
          </a:p>
          <a:p>
            <a:r>
              <a:t>Sentralnervøs tilstand, redusert perifer sirkulasjon, systolisk BT&lt;90mmHg, puls økt normal eller lav, stuvede halskar, lungestuvning, redusert nyrefunksjon og evt brystsmerter som tegn på koronar ischemi (vanligste årsak)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Tiltak</a:t>
            </a:r>
          </a:p>
        </p:txBody>
      </p:sp>
      <p:sp>
        <p:nvSpPr>
          <p:cNvPr id="198" name="Shape 19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8897" indent="-318897" defTabSz="850391">
              <a:defRPr sz="2976">
                <a:effectLst>
                  <a:outerShdw blurRad="11811" dist="23622" dir="2700000" rotWithShape="0">
                    <a:srgbClr val="000000"/>
                  </a:outerShdw>
                </a:effectLst>
              </a:defRPr>
            </a:pPr>
            <a:r>
              <a:t>Rettet mot sirkulasjonssvikt, gi ventilasjonsstøtte (maske, CPAP)</a:t>
            </a:r>
          </a:p>
          <a:p>
            <a:pPr marL="318897" indent="-318897" defTabSz="850391">
              <a:defRPr sz="2976">
                <a:effectLst>
                  <a:outerShdw blurRad="11811" dist="23622" dir="2700000" rotWithShape="0">
                    <a:srgbClr val="000000"/>
                  </a:outerShdw>
                </a:effectLst>
              </a:defRPr>
            </a:pPr>
            <a:r>
              <a:t>Raskest mulig transport til sykehus</a:t>
            </a:r>
          </a:p>
          <a:p>
            <a:pPr marL="318897" indent="-318897" defTabSz="850391">
              <a:defRPr sz="2976">
                <a:effectLst>
                  <a:outerShdw blurRad="11811" dist="23622" dir="2700000" rotWithShape="0">
                    <a:srgbClr val="000000"/>
                  </a:outerShdw>
                </a:effectLst>
              </a:defRPr>
            </a:pPr>
            <a:r>
              <a:t>Nitroglycerin ved brystsmerter eller dyspné, resori/spray, gjentatt. Obs BT</a:t>
            </a:r>
          </a:p>
          <a:p>
            <a:pPr marL="318897" indent="-318897" defTabSz="850391">
              <a:defRPr sz="2976">
                <a:effectLst>
                  <a:outerShdw blurRad="11811" dist="23622" dir="2700000" rotWithShape="0">
                    <a:srgbClr val="000000"/>
                  </a:outerShdw>
                </a:effectLst>
              </a:defRPr>
            </a:pPr>
            <a:r>
              <a:t>Morfin ved brystsmerter eller dyspné , BT!</a:t>
            </a:r>
          </a:p>
          <a:p>
            <a:pPr marL="318897" indent="-318897" defTabSz="850391">
              <a:defRPr sz="2976">
                <a:effectLst>
                  <a:outerShdw blurRad="11811" dist="23622" dir="2700000" rotWithShape="0">
                    <a:srgbClr val="000000"/>
                  </a:outerShdw>
                </a:effectLst>
              </a:defRPr>
            </a:pPr>
            <a:r>
              <a:t>Diazepam mot uro. Obs hypoventilasjon</a:t>
            </a:r>
          </a:p>
          <a:p>
            <a:pPr marL="318897" indent="-318897" defTabSz="850391">
              <a:defRPr sz="2976">
                <a:effectLst>
                  <a:outerShdw blurRad="11811" dist="23622" dir="2700000" rotWithShape="0">
                    <a:srgbClr val="000000"/>
                  </a:outerShdw>
                </a:effectLst>
              </a:defRPr>
            </a:pPr>
            <a:r>
              <a:t>Atropin 0,5-1 mg iv ved hypotensjon og lav puls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body" sz="quarter" idx="4294967295"/>
          </p:nvPr>
        </p:nvSpPr>
        <p:spPr>
          <a:xfrm>
            <a:off x="1258887" y="3284537"/>
            <a:ext cx="6400801" cy="1752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SzTx/>
              <a:buNone/>
              <a:defRPr>
                <a:solidFill>
                  <a:srgbClr val="696464"/>
                </a:solidFill>
              </a:defRPr>
            </a:pPr>
            <a:endParaRPr/>
          </a:p>
        </p:txBody>
      </p:sp>
      <p:sp>
        <p:nvSpPr>
          <p:cNvPr id="201" name="Shape 201"/>
          <p:cNvSpPr>
            <a:spLocks noGrp="1"/>
          </p:cNvSpPr>
          <p:nvPr>
            <p:ph type="title" idx="4294967295"/>
          </p:nvPr>
        </p:nvSpPr>
        <p:spPr>
          <a:xfrm>
            <a:off x="468312" y="-531813"/>
            <a:ext cx="7772401" cy="14700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Lungeemboli</a:t>
            </a:r>
          </a:p>
        </p:txBody>
      </p:sp>
      <p:pic>
        <p:nvPicPr>
          <p:cNvPr id="202" name="11750W.jpg" descr="11750W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4075" y="476250"/>
            <a:ext cx="4910138" cy="6130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Brystsmerter.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4294967295"/>
          </p:nvPr>
        </p:nvSpPr>
        <p:spPr>
          <a:xfrm>
            <a:off x="323850" y="148431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har char="●"/>
              <a:defRPr sz="2800"/>
            </a:pPr>
            <a:r>
              <a:t>10-20 % av akutt medisinske tilstander utgjøres av brystsmerter.</a:t>
            </a:r>
          </a:p>
          <a:p>
            <a:pPr>
              <a:lnSpc>
                <a:spcPct val="80000"/>
              </a:lnSpc>
              <a:buChar char="●"/>
              <a:defRPr sz="2800"/>
            </a:pPr>
            <a:r>
              <a:t>Potensielt flere </a:t>
            </a:r>
            <a:r>
              <a:rPr b="1"/>
              <a:t>livstruende sykdommer.</a:t>
            </a:r>
          </a:p>
          <a:p>
            <a:pPr>
              <a:lnSpc>
                <a:spcPct val="80000"/>
              </a:lnSpc>
              <a:buChar char="●"/>
              <a:defRPr sz="2800" b="1"/>
            </a:pPr>
            <a:endParaRPr b="1"/>
          </a:p>
          <a:p>
            <a:pPr>
              <a:lnSpc>
                <a:spcPct val="80000"/>
              </a:lnSpc>
              <a:buChar char="●"/>
              <a:defRPr sz="2800"/>
            </a:pPr>
            <a:r>
              <a:t>Kun 10-20 % av pasientene med brystsmerter får påvist coronarsykdom på sykehus.</a:t>
            </a:r>
          </a:p>
          <a:p>
            <a:pPr>
              <a:lnSpc>
                <a:spcPct val="80000"/>
              </a:lnSpc>
              <a:buChar char="●"/>
              <a:defRPr sz="2800"/>
            </a:pPr>
            <a:endParaRPr/>
          </a:p>
          <a:p>
            <a:pPr>
              <a:lnSpc>
                <a:spcPct val="80000"/>
              </a:lnSpc>
              <a:buChar char="●"/>
              <a:defRPr sz="2800"/>
            </a:pPr>
            <a:r>
              <a:t>Man tenker i første omgang på akutt coronar syndrome (ACS) som innebefatter STEMI, NSTEMI og  ustabil angina pectoris.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 idx="4294967295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Lungeemboli.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idx="4294967295"/>
          </p:nvPr>
        </p:nvSpPr>
        <p:spPr>
          <a:xfrm>
            <a:off x="914400" y="1447799"/>
            <a:ext cx="7772400" cy="4572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●"/>
            </a:lvl1pPr>
          </a:lstStyle>
          <a:p>
            <a:r>
              <a:t>Vanlig tilstand med 1 tilfelle per 1000 innbyggere årlig og en mortalitet på 15 % som er likt akutt coronar syndrome.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 idx="4294967295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Lungeemboli.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idx="4294967295"/>
          </p:nvPr>
        </p:nvSpPr>
        <p:spPr>
          <a:xfrm>
            <a:off x="914400" y="1447799"/>
            <a:ext cx="7772400" cy="45720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har char="●"/>
              <a:defRPr sz="2400"/>
            </a:pPr>
            <a:r>
              <a:t>Deles opp i </a:t>
            </a:r>
            <a:r>
              <a:rPr b="1"/>
              <a:t>små</a:t>
            </a:r>
            <a:r>
              <a:t>, </a:t>
            </a:r>
            <a:r>
              <a:rPr b="1"/>
              <a:t>middelstore</a:t>
            </a:r>
            <a:r>
              <a:t> og </a:t>
            </a:r>
            <a:r>
              <a:rPr b="1"/>
              <a:t>store</a:t>
            </a:r>
            <a:r>
              <a:t> embolier.</a:t>
            </a:r>
          </a:p>
          <a:p>
            <a:pPr>
              <a:lnSpc>
                <a:spcPct val="90000"/>
              </a:lnSpc>
              <a:buChar char="●"/>
              <a:defRPr sz="2400" b="1"/>
            </a:pPr>
            <a:r>
              <a:t>Små</a:t>
            </a:r>
            <a:r>
              <a:rPr b="0"/>
              <a:t> vil som oftest gi </a:t>
            </a:r>
            <a:r>
              <a:rPr b="0" i="1"/>
              <a:t>resp. avhengige</a:t>
            </a:r>
            <a:r>
              <a:rPr b="0"/>
              <a:t> </a:t>
            </a:r>
            <a:r>
              <a:rPr b="0" i="1"/>
              <a:t>smerter(pleuritt), brystsmerter, skuldersmerter</a:t>
            </a:r>
            <a:r>
              <a:rPr b="0"/>
              <a:t> evnt. hemoptyse. Man kan høre en pleural gnidningslyd.</a:t>
            </a:r>
          </a:p>
          <a:p>
            <a:pPr>
              <a:lnSpc>
                <a:spcPct val="90000"/>
              </a:lnSpc>
              <a:buChar char="●"/>
              <a:defRPr sz="2400" b="1"/>
            </a:pPr>
            <a:r>
              <a:t>Middelstore</a:t>
            </a:r>
            <a:r>
              <a:rPr b="0"/>
              <a:t> gir ofte </a:t>
            </a:r>
            <a:r>
              <a:rPr b="0" i="1"/>
              <a:t>dyspne</a:t>
            </a:r>
            <a:r>
              <a:rPr b="0"/>
              <a:t> evnt. tillegg av press i brystet. Nyoppstått </a:t>
            </a:r>
            <a:r>
              <a:t>d</a:t>
            </a:r>
            <a:r>
              <a:rPr i="1"/>
              <a:t>yspne</a:t>
            </a:r>
            <a:r>
              <a:rPr b="0"/>
              <a:t> som ikke er helt akutt, men kommer snikende på. Ofte normale lungefunn !</a:t>
            </a:r>
          </a:p>
          <a:p>
            <a:pPr>
              <a:lnSpc>
                <a:spcPct val="90000"/>
              </a:lnSpc>
              <a:buChar char="●"/>
              <a:defRPr sz="2400" b="1"/>
            </a:pPr>
            <a:r>
              <a:t>Store</a:t>
            </a:r>
            <a:r>
              <a:rPr b="0"/>
              <a:t> lungeembolier debuterer ofte med en kortvarig synkope.</a:t>
            </a:r>
          </a:p>
          <a:p>
            <a:pPr>
              <a:lnSpc>
                <a:spcPct val="90000"/>
              </a:lnSpc>
              <a:buChar char="●"/>
              <a:defRPr sz="2400"/>
            </a:pPr>
            <a:r>
              <a:t>Uforklarlig </a:t>
            </a:r>
            <a:r>
              <a:rPr b="1" i="1"/>
              <a:t>takykardi</a:t>
            </a:r>
            <a:r>
              <a:t>.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 idx="4294967295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Lungeemboli.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idx="4294967295"/>
          </p:nvPr>
        </p:nvSpPr>
        <p:spPr>
          <a:xfrm>
            <a:off x="914400" y="1447799"/>
            <a:ext cx="7772400" cy="45720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●"/>
            </a:pPr>
            <a:endParaRPr/>
          </a:p>
        </p:txBody>
      </p:sp>
      <p:pic>
        <p:nvPicPr>
          <p:cNvPr id="212" name="965D3DA7.jpg" descr="965D3DA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2205037"/>
            <a:ext cx="3505201" cy="388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43571D4D.jpg" descr="43571D4D"/>
          <p:cNvPicPr>
            <a:picLocks noChangeAspect="1"/>
          </p:cNvPicPr>
          <p:nvPr/>
        </p:nvPicPr>
        <p:blipFill>
          <a:blip r:embed="rId3">
            <a:extLst/>
          </a:blip>
          <a:srcRect r="7577" b="62223"/>
          <a:stretch>
            <a:fillRect/>
          </a:stretch>
        </p:blipFill>
        <p:spPr>
          <a:xfrm>
            <a:off x="3995737" y="2276475"/>
            <a:ext cx="4570413" cy="2303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 idx="4294967295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Lungeemboli.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idx="4294967295"/>
          </p:nvPr>
        </p:nvSpPr>
        <p:spPr>
          <a:xfrm>
            <a:off x="611187" y="1484312"/>
            <a:ext cx="8229601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har char="●"/>
              <a:defRPr b="1"/>
            </a:pPr>
            <a:r>
              <a:t>Store </a:t>
            </a:r>
            <a:r>
              <a:rPr b="0"/>
              <a:t>lungeembolier gir hypotensjon/sjokk</a:t>
            </a:r>
          </a:p>
          <a:p>
            <a:pPr>
              <a:lnSpc>
                <a:spcPct val="90000"/>
              </a:lnSpc>
              <a:buSzTx/>
              <a:buNone/>
            </a:pPr>
            <a:r>
              <a:t>   cyanose,takykardi, ofte brystsmerter.</a:t>
            </a:r>
          </a:p>
          <a:p>
            <a:pPr>
              <a:lnSpc>
                <a:spcPct val="90000"/>
              </a:lnSpc>
              <a:buSzTx/>
              <a:buNone/>
            </a:pPr>
            <a:r>
              <a:t>  </a:t>
            </a:r>
          </a:p>
          <a:p>
            <a:pPr>
              <a:lnSpc>
                <a:spcPct val="90000"/>
              </a:lnSpc>
              <a:buSzTx/>
              <a:buNone/>
            </a:pPr>
            <a:r>
              <a:t>   </a:t>
            </a:r>
            <a:r>
              <a:rPr i="1"/>
              <a:t>Kan dette være lungeemboli ? Bør være høyt på listen over diff.diagnoser.</a:t>
            </a:r>
          </a:p>
          <a:p>
            <a:pPr>
              <a:lnSpc>
                <a:spcPct val="90000"/>
              </a:lnSpc>
              <a:buChar char="●"/>
            </a:pPr>
            <a:r>
              <a:t>  Risikostratifisere/anamnese (risiko):</a:t>
            </a:r>
          </a:p>
          <a:p>
            <a:pPr>
              <a:lnSpc>
                <a:spcPct val="90000"/>
              </a:lnSpc>
              <a:buSzTx/>
              <a:buNone/>
            </a:pPr>
            <a:r>
              <a:t>   Overvekt, p-pille, østrogener, kreftsykdom, sengeleie, buss/ flyreiser&gt;6 timer, gips,tidligere hatt DVT/LE, trombofili(Leiden etc), graviditet, 6 uker post partum, operasjoner, infeksjoner,autoimmune sykdommer som ulcerøs colitt.</a:t>
            </a: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 idx="4294967295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Lungeemboli.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idx="4294967295"/>
          </p:nvPr>
        </p:nvSpPr>
        <p:spPr>
          <a:xfrm>
            <a:off x="914400" y="1447799"/>
            <a:ext cx="7772400" cy="45720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●"/>
              <a:defRPr sz="2800"/>
            </a:pPr>
            <a:r>
              <a:t>Feber og hoste kan og være lungeemboli.</a:t>
            </a:r>
          </a:p>
          <a:p>
            <a:pPr>
              <a:buChar char="●"/>
              <a:defRPr sz="2800"/>
            </a:pPr>
            <a:r>
              <a:t>CRP ofte 20-40.</a:t>
            </a:r>
          </a:p>
          <a:p>
            <a:pPr>
              <a:buChar char="●"/>
              <a:defRPr sz="2800"/>
            </a:pPr>
            <a:r>
              <a:t>D-dimer &gt; 0,5.</a:t>
            </a:r>
          </a:p>
          <a:p>
            <a:pPr>
              <a:buChar char="●"/>
              <a:defRPr sz="2800" b="1"/>
            </a:pPr>
            <a:r>
              <a:t>Lungeemboli diagnosen er vanskelig</a:t>
            </a:r>
            <a:r>
              <a:rPr b="0"/>
              <a:t>.</a:t>
            </a:r>
          </a:p>
          <a:p>
            <a:pPr>
              <a:buChar char="●"/>
              <a:defRPr sz="2800"/>
            </a:pPr>
            <a:r>
              <a:t>Brystsmerte, hemoptyse, synkope, takykardi er symptomer som alle kan være forårsaket av av lungeemboli med eller uten </a:t>
            </a:r>
            <a:r>
              <a:rPr b="1"/>
              <a:t>DYSPNE</a:t>
            </a:r>
            <a:r>
              <a:t>. </a:t>
            </a:r>
          </a:p>
          <a:p>
            <a:pPr>
              <a:buChar char="●"/>
              <a:defRPr sz="2800"/>
            </a:pPr>
            <a:r>
              <a:t>Ved </a:t>
            </a:r>
            <a:r>
              <a:rPr b="1" u="sng"/>
              <a:t>nyoppstått dyspne</a:t>
            </a:r>
            <a:r>
              <a:rPr b="1"/>
              <a:t> </a:t>
            </a:r>
            <a:r>
              <a:t>bør man alltid tenke på lungeemboli som mulig årsak.</a:t>
            </a: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title" idx="4294967295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Brystsmerter.</a:t>
            </a:r>
          </a:p>
        </p:txBody>
      </p:sp>
      <p:sp>
        <p:nvSpPr>
          <p:cNvPr id="222" name="Shape 222"/>
          <p:cNvSpPr>
            <a:spLocks noGrp="1"/>
          </p:cNvSpPr>
          <p:nvPr>
            <p:ph type="body" idx="4294967295"/>
          </p:nvPr>
        </p:nvSpPr>
        <p:spPr>
          <a:xfrm>
            <a:off x="914400" y="1447799"/>
            <a:ext cx="7772400" cy="4572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●"/>
            </a:lvl1pPr>
          </a:lstStyle>
          <a:p>
            <a:r>
              <a:t>Hvis vi er i den minste tvil om årsaken til brystsmertene, så blir pasienten lagt inn på sykehus !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 idx="4294967295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Brystsmerter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4294967295"/>
          </p:nvPr>
        </p:nvSpPr>
        <p:spPr>
          <a:xfrm>
            <a:off x="914400" y="1447799"/>
            <a:ext cx="7772400" cy="45720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●"/>
            </a:pPr>
            <a:r>
              <a:t>Andre diagnoser som man må vurdere er :</a:t>
            </a:r>
          </a:p>
          <a:p>
            <a:pPr>
              <a:buChar char="●"/>
            </a:pPr>
            <a:r>
              <a:t>Lungeemboli</a:t>
            </a:r>
          </a:p>
          <a:p>
            <a:pPr>
              <a:buChar char="●"/>
            </a:pPr>
            <a:r>
              <a:t>Aortadisseksjon</a:t>
            </a:r>
          </a:p>
          <a:p>
            <a:pPr>
              <a:buChar char="●"/>
            </a:pPr>
            <a:r>
              <a:t>Pneumothorax</a:t>
            </a:r>
          </a:p>
          <a:p>
            <a:pPr>
              <a:buChar char="●"/>
            </a:pPr>
            <a:r>
              <a:t>Pleuropneumoni</a:t>
            </a:r>
          </a:p>
          <a:p>
            <a:pPr>
              <a:buChar char="●"/>
            </a:pPr>
            <a:r>
              <a:t>Perikarditt</a:t>
            </a:r>
          </a:p>
          <a:p>
            <a:pPr>
              <a:buChar char="●"/>
            </a:pPr>
            <a:r>
              <a:t>Gallestein</a:t>
            </a:r>
          </a:p>
          <a:p>
            <a:pPr>
              <a:buChar char="●"/>
            </a:pPr>
            <a:r>
              <a:t>Myalgier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 idx="4294967295"/>
          </p:nvPr>
        </p:nvSpPr>
        <p:spPr>
          <a:xfrm>
            <a:off x="395287" y="-242888"/>
            <a:ext cx="822960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ACS/HJERTEINFARKT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4294967295"/>
          </p:nvPr>
        </p:nvSpPr>
        <p:spPr>
          <a:xfrm>
            <a:off x="468312" y="908050"/>
            <a:ext cx="8229601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●"/>
            </a:pPr>
            <a:r>
              <a:t>Anamnese og tidligere sykehistorie: </a:t>
            </a:r>
          </a:p>
          <a:p>
            <a:pPr>
              <a:buChar char="●"/>
            </a:pPr>
            <a:r>
              <a:t>Når begynte det ? Hvor lenge har du hatt vondt ? Hatt noe lignende før ? Konstante eller respirasjonsavhengige ?Hvor har du smerter ? Utstråling ?</a:t>
            </a:r>
            <a:endParaRPr b="1"/>
          </a:p>
          <a:p>
            <a:pPr>
              <a:buChar char="●"/>
            </a:pPr>
            <a:r>
              <a:t>Klassisk gradvis økende retrosternale </a:t>
            </a:r>
            <a:r>
              <a:rPr b="1"/>
              <a:t>klemmende </a:t>
            </a:r>
            <a:r>
              <a:t>brystsmerter med utstråling arm(er) som ikke er respirasjons-</a:t>
            </a:r>
          </a:p>
          <a:p>
            <a:pPr>
              <a:buSzTx/>
              <a:buNone/>
            </a:pPr>
            <a:r>
              <a:t>   avhengige, smerter i epigastriet (nedreveggsinfarkt).   Ta alltid EKG ved magesmerter. Halssmerter/kjevesmerter, ryggsmerter, noen har ikke smerter (diabetikere) etc.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1717675"/>
            <a:ext cx="4572000" cy="342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 idx="4294967295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EKG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4294967295"/>
          </p:nvPr>
        </p:nvSpPr>
        <p:spPr>
          <a:xfrm>
            <a:off x="914400" y="1447799"/>
            <a:ext cx="7772400" cy="4572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●"/>
            </a:lvl1pPr>
          </a:lstStyle>
          <a:p>
            <a:r>
              <a:t>Noen med akutt hjerteinfarkt har normalt EKG til å begynne med.</a:t>
            </a:r>
          </a:p>
        </p:txBody>
      </p:sp>
      <p:pic>
        <p:nvPicPr>
          <p:cNvPr id="132" name="18F8DD00.jpg" descr="18F8DD00"/>
          <p:cNvPicPr>
            <a:picLocks noChangeAspect="1"/>
          </p:cNvPicPr>
          <p:nvPr/>
        </p:nvPicPr>
        <p:blipFill>
          <a:blip r:embed="rId2">
            <a:extLst/>
          </a:blip>
          <a:srcRect l="9945" t="57601" r="15629" b="12800"/>
          <a:stretch>
            <a:fillRect/>
          </a:stretch>
        </p:blipFill>
        <p:spPr>
          <a:xfrm>
            <a:off x="1258887" y="2781300"/>
            <a:ext cx="5657851" cy="3438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 idx="4294967295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STEMI , EKG kriterier: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4294967295"/>
          </p:nvPr>
        </p:nvSpPr>
        <p:spPr>
          <a:xfrm>
            <a:off x="914400" y="1447799"/>
            <a:ext cx="7772400" cy="45720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Tx/>
              <a:buNone/>
            </a:pPr>
            <a:r>
              <a:t>Kvinner: &gt; 1,5 mm ST hevning V1-V3 og &gt; 1 mm ST hevning i de øvrige avledninger i 2 påfølgende avledninger.</a:t>
            </a:r>
          </a:p>
          <a:p>
            <a:pPr>
              <a:buSzTx/>
              <a:buNone/>
            </a:pPr>
            <a:endParaRPr/>
          </a:p>
          <a:p>
            <a:pPr>
              <a:buSzTx/>
              <a:buNone/>
            </a:pPr>
            <a:r>
              <a:t>Menn: &gt; 2 mm ST hevning V1-V3, &gt; 1 mm ST hevning i de øvrige avledninger.</a:t>
            </a:r>
          </a:p>
          <a:p>
            <a:pPr>
              <a:buSzTx/>
              <a:buNone/>
            </a:pPr>
            <a:r>
              <a:t>Nyoppstått ve. grenblokk,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 idx="4294967295"/>
          </p:nvPr>
        </p:nvSpPr>
        <p:spPr>
          <a:xfrm>
            <a:off x="914400" y="274637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Fremreveggsinfarkt.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4294967295"/>
          </p:nvPr>
        </p:nvSpPr>
        <p:spPr>
          <a:xfrm>
            <a:off x="914400" y="1447799"/>
            <a:ext cx="7772400" cy="45720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●"/>
            </a:pPr>
            <a:endParaRPr/>
          </a:p>
        </p:txBody>
      </p:sp>
      <p:pic>
        <p:nvPicPr>
          <p:cNvPr id="139" name="CD0E9378.jpg" descr="CD0E9378"/>
          <p:cNvPicPr>
            <a:picLocks noChangeAspect="1"/>
          </p:cNvPicPr>
          <p:nvPr/>
        </p:nvPicPr>
        <p:blipFill>
          <a:blip r:embed="rId2">
            <a:extLst/>
          </a:blip>
          <a:srcRect l="3019" t="2529" r="9562" b="50225"/>
          <a:stretch>
            <a:fillRect/>
          </a:stretch>
        </p:blipFill>
        <p:spPr>
          <a:xfrm>
            <a:off x="1187449" y="1773237"/>
            <a:ext cx="6253164" cy="4706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Billighet">
  <a:themeElements>
    <a:clrScheme name="Billighe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34817"/>
      </a:accent1>
      <a:accent2>
        <a:srgbClr val="9B2D1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illighe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Billigh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erpetua"/>
            <a:ea typeface="Perpetua"/>
            <a:cs typeface="Perpetua"/>
            <a:sym typeface="Perpet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erpetua"/>
            <a:ea typeface="Perpetua"/>
            <a:cs typeface="Perpetua"/>
            <a:sym typeface="Perpet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illighet">
  <a:themeElements>
    <a:clrScheme name="Billighe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34817"/>
      </a:accent1>
      <a:accent2>
        <a:srgbClr val="9B2D1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illighe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Billigh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erpetua"/>
            <a:ea typeface="Perpetua"/>
            <a:cs typeface="Perpetua"/>
            <a:sym typeface="Perpet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erpetua"/>
            <a:ea typeface="Perpetua"/>
            <a:cs typeface="Perpetua"/>
            <a:sym typeface="Perpet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1052</Words>
  <Application>Microsoft Office PowerPoint</Application>
  <PresentationFormat>Skjermfremvisning (4:3)</PresentationFormat>
  <Paragraphs>128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35</vt:i4>
      </vt:variant>
    </vt:vector>
  </HeadingPairs>
  <TitlesOfParts>
    <vt:vector size="36" baseType="lpstr">
      <vt:lpstr>Billighet</vt:lpstr>
      <vt:lpstr>Brystsmerter i allmennpraksis</vt:lpstr>
      <vt:lpstr>Brystsmerter</vt:lpstr>
      <vt:lpstr>Brystsmerter.</vt:lpstr>
      <vt:lpstr>Brystsmerter</vt:lpstr>
      <vt:lpstr>ACS/HJERTEINFARKT</vt:lpstr>
      <vt:lpstr>PowerPoint-presentasjon</vt:lpstr>
      <vt:lpstr>EKG</vt:lpstr>
      <vt:lpstr>STEMI , EKG kriterier:</vt:lpstr>
      <vt:lpstr>Fremreveggsinfarkt.</vt:lpstr>
      <vt:lpstr>Nedreveggsinfrakt</vt:lpstr>
      <vt:lpstr>Bakreveggsinfarkt</vt:lpstr>
      <vt:lpstr>NSTEMI</vt:lpstr>
      <vt:lpstr>”Akutt abdomen”</vt:lpstr>
      <vt:lpstr>PowerPoint-presentasjon</vt:lpstr>
      <vt:lpstr>NLA kunne ikke fly. Man ga Metalyse på legekontoret, ble smerterfri og ST hevningene ble borte. Fulgt av lege til Rikshopsitalet.</vt:lpstr>
      <vt:lpstr>Kvinne 66 år med brystsmerter</vt:lpstr>
      <vt:lpstr>ACS/Brystsmerter</vt:lpstr>
      <vt:lpstr>ACS, behandling.</vt:lpstr>
      <vt:lpstr>STEMI</vt:lpstr>
      <vt:lpstr>Aortadisseksjon.</vt:lpstr>
      <vt:lpstr>Aortadisseksjon.</vt:lpstr>
      <vt:lpstr>Aortadisseksjon</vt:lpstr>
      <vt:lpstr>Akutt hjertesvikt</vt:lpstr>
      <vt:lpstr>Lungeødem</vt:lpstr>
      <vt:lpstr>Tiltak</vt:lpstr>
      <vt:lpstr>CPAP</vt:lpstr>
      <vt:lpstr>Kardiogent sjokk</vt:lpstr>
      <vt:lpstr>Tiltak</vt:lpstr>
      <vt:lpstr>Lungeemboli</vt:lpstr>
      <vt:lpstr>Lungeemboli.</vt:lpstr>
      <vt:lpstr>Lungeemboli.</vt:lpstr>
      <vt:lpstr>Lungeemboli.</vt:lpstr>
      <vt:lpstr>Lungeemboli.</vt:lpstr>
      <vt:lpstr>Lungeemboli.</vt:lpstr>
      <vt:lpstr>Brystsmerter.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Brystsmerter i allmennpraksis</dc:title>
  <dc:creator>Rune Rindal</dc:creator>
  <cp:lastModifiedBy>runrin</cp:lastModifiedBy>
  <cp:revision>1</cp:revision>
  <dcterms:modified xsi:type="dcterms:W3CDTF">2016-04-21T09:09:35Z</dcterms:modified>
</cp:coreProperties>
</file>